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91"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Lst>
  <p:sldSz cx="9144000" cy="5143500" type="screen16x9"/>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2162DC-C9DE-48F9-9A68-11715B596413}" v="3" dt="2024-06-05T10:04:24.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250-4FBD-A4B3-C66B7FA2BB24}"/>
              </c:ext>
            </c:extLst>
          </c:dPt>
          <c:dPt>
            <c:idx val="1"/>
            <c:invertIfNegative val="0"/>
            <c:bubble3D val="0"/>
            <c:spPr>
              <a:solidFill>
                <a:srgbClr val="507CB6"/>
              </a:solidFill>
              <a:ln w="0">
                <a:noFill/>
              </a:ln>
            </c:spPr>
            <c:extLst>
              <c:ext xmlns:c16="http://schemas.microsoft.com/office/drawing/2014/chart" uri="{C3380CC4-5D6E-409C-BE32-E72D297353CC}">
                <c16:uniqueId val="{00000003-1250-4FBD-A4B3-C66B7FA2BB24}"/>
              </c:ext>
            </c:extLst>
          </c:dPt>
          <c:dPt>
            <c:idx val="2"/>
            <c:invertIfNegative val="0"/>
            <c:bubble3D val="0"/>
            <c:spPr>
              <a:solidFill>
                <a:srgbClr val="F9BE00"/>
              </a:solidFill>
              <a:ln w="0">
                <a:noFill/>
              </a:ln>
            </c:spPr>
            <c:extLst>
              <c:ext xmlns:c16="http://schemas.microsoft.com/office/drawing/2014/chart" uri="{C3380CC4-5D6E-409C-BE32-E72D297353CC}">
                <c16:uniqueId val="{00000005-1250-4FBD-A4B3-C66B7FA2BB24}"/>
              </c:ext>
            </c:extLst>
          </c:dPt>
          <c:dPt>
            <c:idx val="3"/>
            <c:invertIfNegative val="0"/>
            <c:bubble3D val="0"/>
            <c:spPr>
              <a:solidFill>
                <a:srgbClr val="6BC8CD"/>
              </a:solidFill>
              <a:ln w="0">
                <a:noFill/>
              </a:ln>
            </c:spPr>
            <c:extLst>
              <c:ext xmlns:c16="http://schemas.microsoft.com/office/drawing/2014/chart" uri="{C3380CC4-5D6E-409C-BE32-E72D297353CC}">
                <c16:uniqueId val="{00000007-1250-4FBD-A4B3-C66B7FA2BB24}"/>
              </c:ext>
            </c:extLst>
          </c:dPt>
          <c:dPt>
            <c:idx val="4"/>
            <c:invertIfNegative val="0"/>
            <c:bubble3D val="0"/>
            <c:spPr>
              <a:solidFill>
                <a:srgbClr val="FF8B4F"/>
              </a:solidFill>
              <a:ln w="0">
                <a:noFill/>
              </a:ln>
            </c:spPr>
            <c:extLst>
              <c:ext xmlns:c16="http://schemas.microsoft.com/office/drawing/2014/chart" uri="{C3380CC4-5D6E-409C-BE32-E72D297353CC}">
                <c16:uniqueId val="{00000009-1250-4FBD-A4B3-C66B7FA2BB24}"/>
              </c:ext>
            </c:extLst>
          </c:dPt>
          <c:dPt>
            <c:idx val="5"/>
            <c:invertIfNegative val="0"/>
            <c:bubble3D val="0"/>
            <c:spPr>
              <a:solidFill>
                <a:srgbClr val="7D5E90"/>
              </a:solidFill>
              <a:ln w="0">
                <a:noFill/>
              </a:ln>
            </c:spPr>
            <c:extLst>
              <c:ext xmlns:c16="http://schemas.microsoft.com/office/drawing/2014/chart" uri="{C3380CC4-5D6E-409C-BE32-E72D297353CC}">
                <c16:uniqueId val="{0000000B-1250-4FBD-A4B3-C66B7FA2BB24}"/>
              </c:ext>
            </c:extLst>
          </c:dPt>
          <c:dPt>
            <c:idx val="6"/>
            <c:invertIfNegative val="0"/>
            <c:bubble3D val="0"/>
            <c:spPr>
              <a:solidFill>
                <a:srgbClr val="D25F90"/>
              </a:solidFill>
              <a:ln w="0">
                <a:noFill/>
              </a:ln>
            </c:spPr>
            <c:extLst>
              <c:ext xmlns:c16="http://schemas.microsoft.com/office/drawing/2014/chart" uri="{C3380CC4-5D6E-409C-BE32-E72D297353CC}">
                <c16:uniqueId val="{0000000D-1250-4FBD-A4B3-C66B7FA2BB24}"/>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Prefer not to say</c:v>
                </c:pt>
                <c:pt idx="1">
                  <c:v>recently completed your induction year?</c:v>
                </c:pt>
                <c:pt idx="2">
                  <c:v>recently moved to Scotland/this part of Scotland?</c:v>
                </c:pt>
                <c:pt idx="3">
                  <c:v>retired?</c:v>
                </c:pt>
                <c:pt idx="4">
                  <c:v>been on a fixed-term contract which has ended?</c:v>
                </c:pt>
                <c:pt idx="5">
                  <c:v>chosen/ had to take the Flexible Route to complete your probation?</c:v>
                </c:pt>
                <c:pt idx="6">
                  <c:v>for another reason (please specify)</c:v>
                </c:pt>
              </c:strCache>
            </c:strRef>
          </c:cat>
          <c:val>
            <c:numRef>
              <c:f>Sheet1!$B$2:$B$8</c:f>
              <c:numCache>
                <c:formatCode>0.00%</c:formatCode>
                <c:ptCount val="7"/>
                <c:pt idx="0">
                  <c:v>5.4100000000000002E-2</c:v>
                </c:pt>
                <c:pt idx="1">
                  <c:v>9.4600000000000004E-2</c:v>
                </c:pt>
                <c:pt idx="2">
                  <c:v>2.0299999999999999E-2</c:v>
                </c:pt>
                <c:pt idx="3">
                  <c:v>0.1149</c:v>
                </c:pt>
                <c:pt idx="4">
                  <c:v>0.2432</c:v>
                </c:pt>
                <c:pt idx="5">
                  <c:v>6.08E-2</c:v>
                </c:pt>
                <c:pt idx="6">
                  <c:v>0.41220000000000001</c:v>
                </c:pt>
              </c:numCache>
            </c:numRef>
          </c:val>
          <c:extLst>
            <c:ext xmlns:c16="http://schemas.microsoft.com/office/drawing/2014/chart" uri="{C3380CC4-5D6E-409C-BE32-E72D297353CC}">
              <c16:uniqueId val="{0000000E-1250-4FBD-A4B3-C66B7FA2BB2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5FD-4672-8BD4-2117B7E7263E}"/>
              </c:ext>
            </c:extLst>
          </c:dPt>
          <c:dPt>
            <c:idx val="1"/>
            <c:invertIfNegative val="0"/>
            <c:bubble3D val="0"/>
            <c:spPr>
              <a:solidFill>
                <a:srgbClr val="507CB6"/>
              </a:solidFill>
              <a:ln w="0">
                <a:noFill/>
              </a:ln>
            </c:spPr>
            <c:extLst>
              <c:ext xmlns:c16="http://schemas.microsoft.com/office/drawing/2014/chart" uri="{C3380CC4-5D6E-409C-BE32-E72D297353CC}">
                <c16:uniqueId val="{00000003-25FD-4672-8BD4-2117B7E7263E}"/>
              </c:ext>
            </c:extLst>
          </c:dPt>
          <c:dPt>
            <c:idx val="2"/>
            <c:invertIfNegative val="0"/>
            <c:bubble3D val="0"/>
            <c:spPr>
              <a:solidFill>
                <a:srgbClr val="F9BE00"/>
              </a:solidFill>
              <a:ln w="0">
                <a:noFill/>
              </a:ln>
            </c:spPr>
            <c:extLst>
              <c:ext xmlns:c16="http://schemas.microsoft.com/office/drawing/2014/chart" uri="{C3380CC4-5D6E-409C-BE32-E72D297353CC}">
                <c16:uniqueId val="{00000005-25FD-4672-8BD4-2117B7E7263E}"/>
              </c:ext>
            </c:extLst>
          </c:dPt>
          <c:dPt>
            <c:idx val="3"/>
            <c:invertIfNegative val="0"/>
            <c:bubble3D val="0"/>
            <c:spPr>
              <a:solidFill>
                <a:srgbClr val="6BC8CD"/>
              </a:solidFill>
              <a:ln w="0">
                <a:noFill/>
              </a:ln>
            </c:spPr>
            <c:extLst>
              <c:ext xmlns:c16="http://schemas.microsoft.com/office/drawing/2014/chart" uri="{C3380CC4-5D6E-409C-BE32-E72D297353CC}">
                <c16:uniqueId val="{00000007-25FD-4672-8BD4-2117B7E7263E}"/>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On every occasion you sought work</c:v>
                </c:pt>
                <c:pt idx="1">
                  <c:v>Around half the occasions you sought work</c:v>
                </c:pt>
                <c:pt idx="2">
                  <c:v>On very few occasions you sought work</c:v>
                </c:pt>
                <c:pt idx="3">
                  <c:v>Never</c:v>
                </c:pt>
              </c:strCache>
            </c:strRef>
          </c:cat>
          <c:val>
            <c:numRef>
              <c:f>Sheet1!$B$2:$B$5</c:f>
              <c:numCache>
                <c:formatCode>0.00%</c:formatCode>
                <c:ptCount val="4"/>
                <c:pt idx="0">
                  <c:v>0.35449999999999998</c:v>
                </c:pt>
                <c:pt idx="1">
                  <c:v>0.2455</c:v>
                </c:pt>
                <c:pt idx="2">
                  <c:v>0.21820000000000001</c:v>
                </c:pt>
                <c:pt idx="3">
                  <c:v>0.18179999999999999</c:v>
                </c:pt>
              </c:numCache>
            </c:numRef>
          </c:val>
          <c:extLst>
            <c:ext xmlns:c16="http://schemas.microsoft.com/office/drawing/2014/chart" uri="{C3380CC4-5D6E-409C-BE32-E72D297353CC}">
              <c16:uniqueId val="{00000008-25FD-4672-8BD4-2117B7E7263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696-4BE1-85A6-53C284F81751}"/>
              </c:ext>
            </c:extLst>
          </c:dPt>
          <c:dPt>
            <c:idx val="1"/>
            <c:invertIfNegative val="0"/>
            <c:bubble3D val="0"/>
            <c:spPr>
              <a:solidFill>
                <a:srgbClr val="507CB6"/>
              </a:solidFill>
              <a:ln w="0">
                <a:noFill/>
              </a:ln>
            </c:spPr>
            <c:extLst>
              <c:ext xmlns:c16="http://schemas.microsoft.com/office/drawing/2014/chart" uri="{C3380CC4-5D6E-409C-BE32-E72D297353CC}">
                <c16:uniqueId val="{00000003-D696-4BE1-85A6-53C284F81751}"/>
              </c:ext>
            </c:extLst>
          </c:dPt>
          <c:dPt>
            <c:idx val="2"/>
            <c:invertIfNegative val="0"/>
            <c:bubble3D val="0"/>
            <c:spPr>
              <a:solidFill>
                <a:srgbClr val="F9BE00"/>
              </a:solidFill>
              <a:ln w="0">
                <a:noFill/>
              </a:ln>
            </c:spPr>
            <c:extLst>
              <c:ext xmlns:c16="http://schemas.microsoft.com/office/drawing/2014/chart" uri="{C3380CC4-5D6E-409C-BE32-E72D297353CC}">
                <c16:uniqueId val="{00000005-D696-4BE1-85A6-53C284F81751}"/>
              </c:ext>
            </c:extLst>
          </c:dPt>
          <c:dPt>
            <c:idx val="3"/>
            <c:invertIfNegative val="0"/>
            <c:bubble3D val="0"/>
            <c:spPr>
              <a:solidFill>
                <a:srgbClr val="6BC8CD"/>
              </a:solidFill>
              <a:ln w="0">
                <a:noFill/>
              </a:ln>
            </c:spPr>
            <c:extLst>
              <c:ext xmlns:c16="http://schemas.microsoft.com/office/drawing/2014/chart" uri="{C3380CC4-5D6E-409C-BE32-E72D297353CC}">
                <c16:uniqueId val="{00000007-D696-4BE1-85A6-53C284F81751}"/>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Nursery</c:v>
                </c:pt>
                <c:pt idx="1">
                  <c:v>Primary</c:v>
                </c:pt>
                <c:pt idx="2">
                  <c:v>Secondary</c:v>
                </c:pt>
                <c:pt idx="3">
                  <c:v>Special</c:v>
                </c:pt>
              </c:strCache>
            </c:strRef>
          </c:cat>
          <c:val>
            <c:numRef>
              <c:f>Sheet1!$B$2:$B$5</c:f>
              <c:numCache>
                <c:formatCode>0.00%</c:formatCode>
                <c:ptCount val="4"/>
                <c:pt idx="0">
                  <c:v>0</c:v>
                </c:pt>
                <c:pt idx="1">
                  <c:v>0.6452</c:v>
                </c:pt>
                <c:pt idx="2">
                  <c:v>0.30109999999999998</c:v>
                </c:pt>
                <c:pt idx="3">
                  <c:v>5.3800000000000001E-2</c:v>
                </c:pt>
              </c:numCache>
            </c:numRef>
          </c:val>
          <c:extLst>
            <c:ext xmlns:c16="http://schemas.microsoft.com/office/drawing/2014/chart" uri="{C3380CC4-5D6E-409C-BE32-E72D297353CC}">
              <c16:uniqueId val="{00000008-D696-4BE1-85A6-53C284F81751}"/>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927-45C2-A2E8-4D3C1589B310}"/>
              </c:ext>
            </c:extLst>
          </c:dPt>
          <c:dPt>
            <c:idx val="1"/>
            <c:invertIfNegative val="0"/>
            <c:bubble3D val="0"/>
            <c:spPr>
              <a:solidFill>
                <a:srgbClr val="507CB6"/>
              </a:solidFill>
              <a:ln w="0">
                <a:noFill/>
              </a:ln>
            </c:spPr>
            <c:extLst>
              <c:ext xmlns:c16="http://schemas.microsoft.com/office/drawing/2014/chart" uri="{C3380CC4-5D6E-409C-BE32-E72D297353CC}">
                <c16:uniqueId val="{00000003-8927-45C2-A2E8-4D3C1589B310}"/>
              </c:ext>
            </c:extLst>
          </c:dPt>
          <c:dPt>
            <c:idx val="2"/>
            <c:invertIfNegative val="0"/>
            <c:bubble3D val="0"/>
            <c:spPr>
              <a:solidFill>
                <a:srgbClr val="F9BE00"/>
              </a:solidFill>
              <a:ln w="0">
                <a:noFill/>
              </a:ln>
            </c:spPr>
            <c:extLst>
              <c:ext xmlns:c16="http://schemas.microsoft.com/office/drawing/2014/chart" uri="{C3380CC4-5D6E-409C-BE32-E72D297353CC}">
                <c16:uniqueId val="{00000005-8927-45C2-A2E8-4D3C1589B310}"/>
              </c:ext>
            </c:extLst>
          </c:dPt>
          <c:dPt>
            <c:idx val="3"/>
            <c:invertIfNegative val="0"/>
            <c:bubble3D val="0"/>
            <c:spPr>
              <a:solidFill>
                <a:srgbClr val="6BC8CD"/>
              </a:solidFill>
              <a:ln w="0">
                <a:noFill/>
              </a:ln>
            </c:spPr>
            <c:extLst>
              <c:ext xmlns:c16="http://schemas.microsoft.com/office/drawing/2014/chart" uri="{C3380CC4-5D6E-409C-BE32-E72D297353CC}">
                <c16:uniqueId val="{00000007-8927-45C2-A2E8-4D3C1589B310}"/>
              </c:ext>
            </c:extLst>
          </c:dPt>
          <c:dPt>
            <c:idx val="4"/>
            <c:invertIfNegative val="0"/>
            <c:bubble3D val="0"/>
            <c:spPr>
              <a:solidFill>
                <a:srgbClr val="FF8B4F"/>
              </a:solidFill>
              <a:ln w="0">
                <a:noFill/>
              </a:ln>
            </c:spPr>
            <c:extLst>
              <c:ext xmlns:c16="http://schemas.microsoft.com/office/drawing/2014/chart" uri="{C3380CC4-5D6E-409C-BE32-E72D297353CC}">
                <c16:uniqueId val="{00000009-8927-45C2-A2E8-4D3C1589B310}"/>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one or two days a week on each occasion covering a range of schools ( short-term)?</c:v>
                </c:pt>
                <c:pt idx="1">
                  <c:v>one or two days a week in a particular school over a number of weeks/months?</c:v>
                </c:pt>
                <c:pt idx="2">
                  <c:v>more than two days a week on each occasion for a range of schools?</c:v>
                </c:pt>
                <c:pt idx="3">
                  <c:v>more than two days a week in a particular school over a number of weeks/months?</c:v>
                </c:pt>
                <c:pt idx="4">
                  <c:v>no supply work?</c:v>
                </c:pt>
              </c:strCache>
            </c:strRef>
          </c:cat>
          <c:val>
            <c:numRef>
              <c:f>Sheet1!$B$2:$B$6</c:f>
              <c:numCache>
                <c:formatCode>0.00%</c:formatCode>
                <c:ptCount val="5"/>
                <c:pt idx="0">
                  <c:v>0.35110000000000002</c:v>
                </c:pt>
                <c:pt idx="1">
                  <c:v>0.26600000000000001</c:v>
                </c:pt>
                <c:pt idx="2">
                  <c:v>8.5099999999999995E-2</c:v>
                </c:pt>
                <c:pt idx="3">
                  <c:v>0.25530000000000003</c:v>
                </c:pt>
                <c:pt idx="4">
                  <c:v>4.2599999999999999E-2</c:v>
                </c:pt>
              </c:numCache>
            </c:numRef>
          </c:val>
          <c:extLst>
            <c:ext xmlns:c16="http://schemas.microsoft.com/office/drawing/2014/chart" uri="{C3380CC4-5D6E-409C-BE32-E72D297353CC}">
              <c16:uniqueId val="{0000000A-8927-45C2-A2E8-4D3C1589B310}"/>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C228-4382-A55D-5E7F71EF20E9}"/>
              </c:ext>
            </c:extLst>
          </c:dPt>
          <c:dPt>
            <c:idx val="1"/>
            <c:bubble3D val="0"/>
            <c:spPr>
              <a:solidFill>
                <a:srgbClr val="507CB6"/>
              </a:solidFill>
            </c:spPr>
            <c:extLst>
              <c:ext xmlns:c16="http://schemas.microsoft.com/office/drawing/2014/chart" uri="{C3380CC4-5D6E-409C-BE32-E72D297353CC}">
                <c16:uniqueId val="{00000003-C228-4382-A55D-5E7F71EF20E9}"/>
              </c:ext>
            </c:extLst>
          </c:dPt>
          <c:dPt>
            <c:idx val="2"/>
            <c:bubble3D val="0"/>
            <c:spPr>
              <a:solidFill>
                <a:srgbClr val="F9BE00"/>
              </a:solidFill>
            </c:spPr>
            <c:extLst>
              <c:ext xmlns:c16="http://schemas.microsoft.com/office/drawing/2014/chart" uri="{C3380CC4-5D6E-409C-BE32-E72D297353CC}">
                <c16:uniqueId val="{00000005-C228-4382-A55D-5E7F71EF20E9}"/>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0.32979999999999998</c:v>
                </c:pt>
                <c:pt idx="1">
                  <c:v>0.2979</c:v>
                </c:pt>
                <c:pt idx="2">
                  <c:v>0.37230000000000002</c:v>
                </c:pt>
              </c:numCache>
            </c:numRef>
          </c:val>
          <c:extLst>
            <c:ext xmlns:c16="http://schemas.microsoft.com/office/drawing/2014/chart" uri="{C3380CC4-5D6E-409C-BE32-E72D297353CC}">
              <c16:uniqueId val="{00000006-C228-4382-A55D-5E7F71EF20E9}"/>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56CA-4ABE-AB6B-C2BC81E98942}"/>
              </c:ext>
            </c:extLst>
          </c:dPt>
          <c:dPt>
            <c:idx val="1"/>
            <c:bubble3D val="0"/>
            <c:spPr>
              <a:solidFill>
                <a:srgbClr val="507CB6"/>
              </a:solidFill>
            </c:spPr>
            <c:extLst>
              <c:ext xmlns:c16="http://schemas.microsoft.com/office/drawing/2014/chart" uri="{C3380CC4-5D6E-409C-BE32-E72D297353CC}">
                <c16:uniqueId val="{00000003-56CA-4ABE-AB6B-C2BC81E98942}"/>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0.6</c:v>
                </c:pt>
                <c:pt idx="1">
                  <c:v>0.4</c:v>
                </c:pt>
              </c:numCache>
            </c:numRef>
          </c:val>
          <c:extLst>
            <c:ext xmlns:c16="http://schemas.microsoft.com/office/drawing/2014/chart" uri="{C3380CC4-5D6E-409C-BE32-E72D297353CC}">
              <c16:uniqueId val="{00000004-56CA-4ABE-AB6B-C2BC81E98942}"/>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AE27-44F8-83D6-07C57347CA48}"/>
              </c:ext>
            </c:extLst>
          </c:dPt>
          <c:dPt>
            <c:idx val="1"/>
            <c:bubble3D val="0"/>
            <c:spPr>
              <a:solidFill>
                <a:srgbClr val="507CB6"/>
              </a:solidFill>
            </c:spPr>
            <c:extLst>
              <c:ext xmlns:c16="http://schemas.microsoft.com/office/drawing/2014/chart" uri="{C3380CC4-5D6E-409C-BE32-E72D297353CC}">
                <c16:uniqueId val="{00000003-AE27-44F8-83D6-07C57347CA48}"/>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0.52249999999999996</c:v>
                </c:pt>
                <c:pt idx="1">
                  <c:v>0.47749999999999998</c:v>
                </c:pt>
              </c:numCache>
            </c:numRef>
          </c:val>
          <c:extLst>
            <c:ext xmlns:c16="http://schemas.microsoft.com/office/drawing/2014/chart" uri="{C3380CC4-5D6E-409C-BE32-E72D297353CC}">
              <c16:uniqueId val="{00000004-AE27-44F8-83D6-07C57347CA48}"/>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E77-44B0-82FB-1033FA6811EC}"/>
              </c:ext>
            </c:extLst>
          </c:dPt>
          <c:dPt>
            <c:idx val="1"/>
            <c:invertIfNegative val="0"/>
            <c:bubble3D val="0"/>
            <c:spPr>
              <a:solidFill>
                <a:srgbClr val="507CB6"/>
              </a:solidFill>
              <a:ln w="0">
                <a:noFill/>
              </a:ln>
            </c:spPr>
            <c:extLst>
              <c:ext xmlns:c16="http://schemas.microsoft.com/office/drawing/2014/chart" uri="{C3380CC4-5D6E-409C-BE32-E72D297353CC}">
                <c16:uniqueId val="{00000003-AE77-44B0-82FB-1033FA6811EC}"/>
              </c:ext>
            </c:extLst>
          </c:dPt>
          <c:dPt>
            <c:idx val="2"/>
            <c:invertIfNegative val="0"/>
            <c:bubble3D val="0"/>
            <c:spPr>
              <a:solidFill>
                <a:srgbClr val="F9BE00"/>
              </a:solidFill>
              <a:ln w="0">
                <a:noFill/>
              </a:ln>
            </c:spPr>
            <c:extLst>
              <c:ext xmlns:c16="http://schemas.microsoft.com/office/drawing/2014/chart" uri="{C3380CC4-5D6E-409C-BE32-E72D297353CC}">
                <c16:uniqueId val="{00000005-AE77-44B0-82FB-1033FA6811EC}"/>
              </c:ext>
            </c:extLst>
          </c:dPt>
          <c:dPt>
            <c:idx val="3"/>
            <c:invertIfNegative val="0"/>
            <c:bubble3D val="0"/>
            <c:spPr>
              <a:solidFill>
                <a:srgbClr val="6BC8CD"/>
              </a:solidFill>
              <a:ln w="0">
                <a:noFill/>
              </a:ln>
            </c:spPr>
            <c:extLst>
              <c:ext xmlns:c16="http://schemas.microsoft.com/office/drawing/2014/chart" uri="{C3380CC4-5D6E-409C-BE32-E72D297353CC}">
                <c16:uniqueId val="{00000007-AE77-44B0-82FB-1033FA6811EC}"/>
              </c:ext>
            </c:extLst>
          </c:dPt>
          <c:dPt>
            <c:idx val="4"/>
            <c:invertIfNegative val="0"/>
            <c:bubble3D val="0"/>
            <c:spPr>
              <a:solidFill>
                <a:srgbClr val="FF8B4F"/>
              </a:solidFill>
              <a:ln w="0">
                <a:noFill/>
              </a:ln>
            </c:spPr>
            <c:extLst>
              <c:ext xmlns:c16="http://schemas.microsoft.com/office/drawing/2014/chart" uri="{C3380CC4-5D6E-409C-BE32-E72D297353CC}">
                <c16:uniqueId val="{00000009-AE77-44B0-82FB-1033FA6811EC}"/>
              </c:ext>
            </c:extLst>
          </c:dPt>
          <c:dPt>
            <c:idx val="5"/>
            <c:invertIfNegative val="0"/>
            <c:bubble3D val="0"/>
            <c:spPr>
              <a:solidFill>
                <a:srgbClr val="7D5E90"/>
              </a:solidFill>
              <a:ln w="0">
                <a:noFill/>
              </a:ln>
            </c:spPr>
            <c:extLst>
              <c:ext xmlns:c16="http://schemas.microsoft.com/office/drawing/2014/chart" uri="{C3380CC4-5D6E-409C-BE32-E72D297353CC}">
                <c16:uniqueId val="{0000000B-AE77-44B0-82FB-1033FA6811EC}"/>
              </c:ext>
            </c:extLst>
          </c:dPt>
          <c:dPt>
            <c:idx val="6"/>
            <c:invertIfNegative val="0"/>
            <c:bubble3D val="0"/>
            <c:spPr>
              <a:solidFill>
                <a:srgbClr val="D25F90"/>
              </a:solidFill>
              <a:ln w="0">
                <a:noFill/>
              </a:ln>
            </c:spPr>
            <c:extLst>
              <c:ext xmlns:c16="http://schemas.microsoft.com/office/drawing/2014/chart" uri="{C3380CC4-5D6E-409C-BE32-E72D297353CC}">
                <c16:uniqueId val="{0000000D-AE77-44B0-82FB-1033FA6811EC}"/>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attend In-Service days for which you were not paid for attendance?</c:v>
                </c:pt>
                <c:pt idx="1">
                  <c:v>attend In-Service days for which you were paid</c:v>
                </c:pt>
                <c:pt idx="2">
                  <c:v>attend collegiate activity sessions?</c:v>
                </c:pt>
                <c:pt idx="3">
                  <c:v>attend staff/dept meetings?</c:v>
                </c:pt>
                <c:pt idx="4">
                  <c:v>complete marking?</c:v>
                </c:pt>
                <c:pt idx="5">
                  <c:v>leave notes describing work undertaken and any other relevant matters?</c:v>
                </c:pt>
                <c:pt idx="6">
                  <c:v>receive the required/agreed non-contact time?</c:v>
                </c:pt>
              </c:strCache>
            </c:strRef>
          </c:cat>
          <c:val>
            <c:numRef>
              <c:f>Sheet1!$B$2:$B$8</c:f>
              <c:numCache>
                <c:formatCode>0.00%</c:formatCode>
                <c:ptCount val="7"/>
                <c:pt idx="0">
                  <c:v>0.1212</c:v>
                </c:pt>
                <c:pt idx="1">
                  <c:v>0.20200000000000001</c:v>
                </c:pt>
                <c:pt idx="2">
                  <c:v>0.19189999999999999</c:v>
                </c:pt>
                <c:pt idx="3">
                  <c:v>0.35349999999999998</c:v>
                </c:pt>
                <c:pt idx="4">
                  <c:v>0.68689999999999996</c:v>
                </c:pt>
                <c:pt idx="5">
                  <c:v>0.90910000000000002</c:v>
                </c:pt>
                <c:pt idx="6">
                  <c:v>0.43430000000000002</c:v>
                </c:pt>
              </c:numCache>
            </c:numRef>
          </c:val>
          <c:extLst>
            <c:ext xmlns:c16="http://schemas.microsoft.com/office/drawing/2014/chart" uri="{C3380CC4-5D6E-409C-BE32-E72D297353CC}">
              <c16:uniqueId val="{0000000E-AE77-44B0-82FB-1033FA6811EC}"/>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458-49AB-828B-8887E96FAD32}"/>
              </c:ext>
            </c:extLst>
          </c:dPt>
          <c:dPt>
            <c:idx val="1"/>
            <c:invertIfNegative val="0"/>
            <c:bubble3D val="0"/>
            <c:spPr>
              <a:solidFill>
                <a:srgbClr val="507CB6"/>
              </a:solidFill>
              <a:ln w="0">
                <a:noFill/>
              </a:ln>
            </c:spPr>
            <c:extLst>
              <c:ext xmlns:c16="http://schemas.microsoft.com/office/drawing/2014/chart" uri="{C3380CC4-5D6E-409C-BE32-E72D297353CC}">
                <c16:uniqueId val="{00000003-1458-49AB-828B-8887E96FAD32}"/>
              </c:ext>
            </c:extLst>
          </c:dPt>
          <c:dPt>
            <c:idx val="2"/>
            <c:invertIfNegative val="0"/>
            <c:bubble3D val="0"/>
            <c:spPr>
              <a:solidFill>
                <a:srgbClr val="F9BE00"/>
              </a:solidFill>
              <a:ln w="0">
                <a:noFill/>
              </a:ln>
            </c:spPr>
            <c:extLst>
              <c:ext xmlns:c16="http://schemas.microsoft.com/office/drawing/2014/chart" uri="{C3380CC4-5D6E-409C-BE32-E72D297353CC}">
                <c16:uniqueId val="{00000005-1458-49AB-828B-8887E96FAD32}"/>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Not Applicable</c:v>
                </c:pt>
              </c:strCache>
            </c:strRef>
          </c:cat>
          <c:val>
            <c:numRef>
              <c:f>Sheet1!$B$2:$B$4</c:f>
              <c:numCache>
                <c:formatCode>0.00%</c:formatCode>
                <c:ptCount val="3"/>
                <c:pt idx="0">
                  <c:v>0.77359999999999995</c:v>
                </c:pt>
                <c:pt idx="1">
                  <c:v>0.16980000000000001</c:v>
                </c:pt>
                <c:pt idx="2">
                  <c:v>5.6599999999999998E-2</c:v>
                </c:pt>
              </c:numCache>
            </c:numRef>
          </c:val>
          <c:extLst>
            <c:ext xmlns:c16="http://schemas.microsoft.com/office/drawing/2014/chart" uri="{C3380CC4-5D6E-409C-BE32-E72D297353CC}">
              <c16:uniqueId val="{00000006-1458-49AB-828B-8887E96FAD32}"/>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9680-409E-B908-221394791519}"/>
              </c:ext>
            </c:extLst>
          </c:dPt>
          <c:dPt>
            <c:idx val="1"/>
            <c:bubble3D val="0"/>
            <c:spPr>
              <a:solidFill>
                <a:srgbClr val="507CB6"/>
              </a:solidFill>
            </c:spPr>
            <c:extLst>
              <c:ext xmlns:c16="http://schemas.microsoft.com/office/drawing/2014/chart" uri="{C3380CC4-5D6E-409C-BE32-E72D297353CC}">
                <c16:uniqueId val="{00000003-9680-409E-B908-221394791519}"/>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0.29549999999999998</c:v>
                </c:pt>
                <c:pt idx="1">
                  <c:v>0.70450000000000002</c:v>
                </c:pt>
              </c:numCache>
            </c:numRef>
          </c:val>
          <c:extLst>
            <c:ext xmlns:c16="http://schemas.microsoft.com/office/drawing/2014/chart" uri="{C3380CC4-5D6E-409C-BE32-E72D297353CC}">
              <c16:uniqueId val="{00000004-9680-409E-B908-221394791519}"/>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2871-4472-80CD-64660DB9A246}"/>
              </c:ext>
            </c:extLst>
          </c:dPt>
          <c:dPt>
            <c:idx val="1"/>
            <c:bubble3D val="0"/>
            <c:spPr>
              <a:solidFill>
                <a:srgbClr val="507CB6"/>
              </a:solidFill>
            </c:spPr>
            <c:extLst>
              <c:ext xmlns:c16="http://schemas.microsoft.com/office/drawing/2014/chart" uri="{C3380CC4-5D6E-409C-BE32-E72D297353CC}">
                <c16:uniqueId val="{00000003-2871-4472-80CD-64660DB9A246}"/>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0.51759999999999995</c:v>
                </c:pt>
                <c:pt idx="1">
                  <c:v>0.4824</c:v>
                </c:pt>
              </c:numCache>
            </c:numRef>
          </c:val>
          <c:extLst>
            <c:ext xmlns:c16="http://schemas.microsoft.com/office/drawing/2014/chart" uri="{C3380CC4-5D6E-409C-BE32-E72D297353CC}">
              <c16:uniqueId val="{00000004-2871-4472-80CD-64660DB9A246}"/>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DFF-4621-84E0-3BD5C28DC655}"/>
              </c:ext>
            </c:extLst>
          </c:dPt>
          <c:dPt>
            <c:idx val="1"/>
            <c:invertIfNegative val="0"/>
            <c:bubble3D val="0"/>
            <c:spPr>
              <a:solidFill>
                <a:srgbClr val="507CB6"/>
              </a:solidFill>
              <a:ln w="0">
                <a:noFill/>
              </a:ln>
            </c:spPr>
            <c:extLst>
              <c:ext xmlns:c16="http://schemas.microsoft.com/office/drawing/2014/chart" uri="{C3380CC4-5D6E-409C-BE32-E72D297353CC}">
                <c16:uniqueId val="{00000003-EDFF-4621-84E0-3BD5C28DC655}"/>
              </c:ext>
            </c:extLst>
          </c:dPt>
          <c:dPt>
            <c:idx val="2"/>
            <c:invertIfNegative val="0"/>
            <c:bubble3D val="0"/>
            <c:spPr>
              <a:solidFill>
                <a:srgbClr val="F9BE00"/>
              </a:solidFill>
              <a:ln w="0">
                <a:noFill/>
              </a:ln>
            </c:spPr>
            <c:extLst>
              <c:ext xmlns:c16="http://schemas.microsoft.com/office/drawing/2014/chart" uri="{C3380CC4-5D6E-409C-BE32-E72D297353CC}">
                <c16:uniqueId val="{00000005-EDFF-4621-84E0-3BD5C28DC655}"/>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Rather not say</c:v>
                </c:pt>
              </c:strCache>
            </c:strRef>
          </c:cat>
          <c:val>
            <c:numRef>
              <c:f>Sheet1!$B$2:$B$4</c:f>
              <c:numCache>
                <c:formatCode>0.00%</c:formatCode>
                <c:ptCount val="3"/>
                <c:pt idx="0">
                  <c:v>0.11409999999999999</c:v>
                </c:pt>
                <c:pt idx="1">
                  <c:v>0.85909999999999997</c:v>
                </c:pt>
                <c:pt idx="2">
                  <c:v>2.6800000000000001E-2</c:v>
                </c:pt>
              </c:numCache>
            </c:numRef>
          </c:val>
          <c:extLst>
            <c:ext xmlns:c16="http://schemas.microsoft.com/office/drawing/2014/chart" uri="{C3380CC4-5D6E-409C-BE32-E72D297353CC}">
              <c16:uniqueId val="{00000006-EDFF-4621-84E0-3BD5C28DC655}"/>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44C-4F3A-8A02-DBFD62E484CC}"/>
              </c:ext>
            </c:extLst>
          </c:dPt>
          <c:dPt>
            <c:idx val="1"/>
            <c:invertIfNegative val="0"/>
            <c:bubble3D val="0"/>
            <c:spPr>
              <a:solidFill>
                <a:srgbClr val="507CB6"/>
              </a:solidFill>
              <a:ln w="0">
                <a:noFill/>
              </a:ln>
            </c:spPr>
            <c:extLst>
              <c:ext xmlns:c16="http://schemas.microsoft.com/office/drawing/2014/chart" uri="{C3380CC4-5D6E-409C-BE32-E72D297353CC}">
                <c16:uniqueId val="{00000003-644C-4F3A-8A02-DBFD62E484CC}"/>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0.34039999999999998</c:v>
                </c:pt>
                <c:pt idx="1">
                  <c:v>0.65959999999999996</c:v>
                </c:pt>
              </c:numCache>
            </c:numRef>
          </c:val>
          <c:extLst>
            <c:ext xmlns:c16="http://schemas.microsoft.com/office/drawing/2014/chart" uri="{C3380CC4-5D6E-409C-BE32-E72D297353CC}">
              <c16:uniqueId val="{00000004-644C-4F3A-8A02-DBFD62E484CC}"/>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F40-43C4-BC76-C0D9E8620E03}"/>
              </c:ext>
            </c:extLst>
          </c:dPt>
          <c:dPt>
            <c:idx val="1"/>
            <c:invertIfNegative val="0"/>
            <c:bubble3D val="0"/>
            <c:spPr>
              <a:solidFill>
                <a:srgbClr val="507CB6"/>
              </a:solidFill>
              <a:ln w="0">
                <a:noFill/>
              </a:ln>
            </c:spPr>
            <c:extLst>
              <c:ext xmlns:c16="http://schemas.microsoft.com/office/drawing/2014/chart" uri="{C3380CC4-5D6E-409C-BE32-E72D297353CC}">
                <c16:uniqueId val="{00000003-2F40-43C4-BC76-C0D9E8620E03}"/>
              </c:ext>
            </c:extLst>
          </c:dPt>
          <c:dPt>
            <c:idx val="2"/>
            <c:invertIfNegative val="0"/>
            <c:bubble3D val="0"/>
            <c:spPr>
              <a:solidFill>
                <a:srgbClr val="F9BE00"/>
              </a:solidFill>
              <a:ln w="0">
                <a:noFill/>
              </a:ln>
            </c:spPr>
            <c:extLst>
              <c:ext xmlns:c16="http://schemas.microsoft.com/office/drawing/2014/chart" uri="{C3380CC4-5D6E-409C-BE32-E72D297353CC}">
                <c16:uniqueId val="{00000005-2F40-43C4-BC76-C0D9E8620E03}"/>
              </c:ext>
            </c:extLst>
          </c:dPt>
          <c:dPt>
            <c:idx val="3"/>
            <c:invertIfNegative val="0"/>
            <c:bubble3D val="0"/>
            <c:spPr>
              <a:solidFill>
                <a:srgbClr val="6BC8CD"/>
              </a:solidFill>
              <a:ln w="0">
                <a:noFill/>
              </a:ln>
            </c:spPr>
            <c:extLst>
              <c:ext xmlns:c16="http://schemas.microsoft.com/office/drawing/2014/chart" uri="{C3380CC4-5D6E-409C-BE32-E72D297353CC}">
                <c16:uniqueId val="{00000007-2F40-43C4-BC76-C0D9E8620E03}"/>
              </c:ext>
            </c:extLst>
          </c:dPt>
          <c:dPt>
            <c:idx val="4"/>
            <c:invertIfNegative val="0"/>
            <c:bubble3D val="0"/>
            <c:spPr>
              <a:solidFill>
                <a:srgbClr val="FF8B4F"/>
              </a:solidFill>
              <a:ln w="0">
                <a:noFill/>
              </a:ln>
            </c:spPr>
            <c:extLst>
              <c:ext xmlns:c16="http://schemas.microsoft.com/office/drawing/2014/chart" uri="{C3380CC4-5D6E-409C-BE32-E72D297353CC}">
                <c16:uniqueId val="{00000009-2F40-43C4-BC76-C0D9E8620E03}"/>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9.8000000000000004E-2</c:v>
                </c:pt>
                <c:pt idx="1">
                  <c:v>0.14710000000000001</c:v>
                </c:pt>
                <c:pt idx="2">
                  <c:v>0.40200000000000002</c:v>
                </c:pt>
                <c:pt idx="3">
                  <c:v>0.31369999999999998</c:v>
                </c:pt>
                <c:pt idx="4">
                  <c:v>3.9199999999999999E-2</c:v>
                </c:pt>
              </c:numCache>
            </c:numRef>
          </c:val>
          <c:extLst>
            <c:ext xmlns:c16="http://schemas.microsoft.com/office/drawing/2014/chart" uri="{C3380CC4-5D6E-409C-BE32-E72D297353CC}">
              <c16:uniqueId val="{0000000A-2F40-43C4-BC76-C0D9E8620E03}"/>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ACE-4BBC-8E2E-325BA392CB12}"/>
              </c:ext>
            </c:extLst>
          </c:dPt>
          <c:dPt>
            <c:idx val="1"/>
            <c:invertIfNegative val="0"/>
            <c:bubble3D val="0"/>
            <c:spPr>
              <a:solidFill>
                <a:srgbClr val="507CB6"/>
              </a:solidFill>
              <a:ln w="0">
                <a:noFill/>
              </a:ln>
            </c:spPr>
            <c:extLst>
              <c:ext xmlns:c16="http://schemas.microsoft.com/office/drawing/2014/chart" uri="{C3380CC4-5D6E-409C-BE32-E72D297353CC}">
                <c16:uniqueId val="{00000003-6ACE-4BBC-8E2E-325BA392CB12}"/>
              </c:ext>
            </c:extLst>
          </c:dPt>
          <c:dPt>
            <c:idx val="2"/>
            <c:invertIfNegative val="0"/>
            <c:bubble3D val="0"/>
            <c:spPr>
              <a:solidFill>
                <a:srgbClr val="F9BE00"/>
              </a:solidFill>
              <a:ln w="0">
                <a:noFill/>
              </a:ln>
            </c:spPr>
            <c:extLst>
              <c:ext xmlns:c16="http://schemas.microsoft.com/office/drawing/2014/chart" uri="{C3380CC4-5D6E-409C-BE32-E72D297353CC}">
                <c16:uniqueId val="{00000005-6ACE-4BBC-8E2E-325BA392CB12}"/>
              </c:ext>
            </c:extLst>
          </c:dPt>
          <c:dPt>
            <c:idx val="3"/>
            <c:invertIfNegative val="0"/>
            <c:bubble3D val="0"/>
            <c:spPr>
              <a:solidFill>
                <a:srgbClr val="6BC8CD"/>
              </a:solidFill>
              <a:ln w="0">
                <a:noFill/>
              </a:ln>
            </c:spPr>
            <c:extLst>
              <c:ext xmlns:c16="http://schemas.microsoft.com/office/drawing/2014/chart" uri="{C3380CC4-5D6E-409C-BE32-E72D297353CC}">
                <c16:uniqueId val="{00000007-6ACE-4BBC-8E2E-325BA392CB12}"/>
              </c:ext>
            </c:extLst>
          </c:dPt>
          <c:dPt>
            <c:idx val="4"/>
            <c:invertIfNegative val="0"/>
            <c:bubble3D val="0"/>
            <c:spPr>
              <a:solidFill>
                <a:srgbClr val="FF8B4F"/>
              </a:solidFill>
              <a:ln w="0">
                <a:noFill/>
              </a:ln>
            </c:spPr>
            <c:extLst>
              <c:ext xmlns:c16="http://schemas.microsoft.com/office/drawing/2014/chart" uri="{C3380CC4-5D6E-409C-BE32-E72D297353CC}">
                <c16:uniqueId val="{00000009-6ACE-4BBC-8E2E-325BA392CB12}"/>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0.13730000000000001</c:v>
                </c:pt>
                <c:pt idx="1">
                  <c:v>0.1275</c:v>
                </c:pt>
                <c:pt idx="2">
                  <c:v>0.23530000000000001</c:v>
                </c:pt>
                <c:pt idx="3">
                  <c:v>0.36270000000000002</c:v>
                </c:pt>
                <c:pt idx="4">
                  <c:v>0.13730000000000001</c:v>
                </c:pt>
              </c:numCache>
            </c:numRef>
          </c:val>
          <c:extLst>
            <c:ext xmlns:c16="http://schemas.microsoft.com/office/drawing/2014/chart" uri="{C3380CC4-5D6E-409C-BE32-E72D297353CC}">
              <c16:uniqueId val="{0000000A-6ACE-4BBC-8E2E-325BA392CB12}"/>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7AC-4F96-AF4D-5C7ED5A934E4}"/>
              </c:ext>
            </c:extLst>
          </c:dPt>
          <c:dPt>
            <c:idx val="1"/>
            <c:invertIfNegative val="0"/>
            <c:bubble3D val="0"/>
            <c:spPr>
              <a:solidFill>
                <a:srgbClr val="507CB6"/>
              </a:solidFill>
              <a:ln w="0">
                <a:noFill/>
              </a:ln>
            </c:spPr>
            <c:extLst>
              <c:ext xmlns:c16="http://schemas.microsoft.com/office/drawing/2014/chart" uri="{C3380CC4-5D6E-409C-BE32-E72D297353CC}">
                <c16:uniqueId val="{00000003-07AC-4F96-AF4D-5C7ED5A934E4}"/>
              </c:ext>
            </c:extLst>
          </c:dPt>
          <c:dPt>
            <c:idx val="2"/>
            <c:invertIfNegative val="0"/>
            <c:bubble3D val="0"/>
            <c:spPr>
              <a:solidFill>
                <a:srgbClr val="F9BE00"/>
              </a:solidFill>
              <a:ln w="0">
                <a:noFill/>
              </a:ln>
            </c:spPr>
            <c:extLst>
              <c:ext xmlns:c16="http://schemas.microsoft.com/office/drawing/2014/chart" uri="{C3380CC4-5D6E-409C-BE32-E72D297353CC}">
                <c16:uniqueId val="{00000005-07AC-4F96-AF4D-5C7ED5A934E4}"/>
              </c:ext>
            </c:extLst>
          </c:dPt>
          <c:dPt>
            <c:idx val="3"/>
            <c:invertIfNegative val="0"/>
            <c:bubble3D val="0"/>
            <c:spPr>
              <a:solidFill>
                <a:srgbClr val="6BC8CD"/>
              </a:solidFill>
              <a:ln w="0">
                <a:noFill/>
              </a:ln>
            </c:spPr>
            <c:extLst>
              <c:ext xmlns:c16="http://schemas.microsoft.com/office/drawing/2014/chart" uri="{C3380CC4-5D6E-409C-BE32-E72D297353CC}">
                <c16:uniqueId val="{00000007-07AC-4F96-AF4D-5C7ED5A934E4}"/>
              </c:ext>
            </c:extLst>
          </c:dPt>
          <c:dPt>
            <c:idx val="4"/>
            <c:invertIfNegative val="0"/>
            <c:bubble3D val="0"/>
            <c:spPr>
              <a:solidFill>
                <a:srgbClr val="FF8B4F"/>
              </a:solidFill>
              <a:ln w="0">
                <a:noFill/>
              </a:ln>
            </c:spPr>
            <c:extLst>
              <c:ext xmlns:c16="http://schemas.microsoft.com/office/drawing/2014/chart" uri="{C3380CC4-5D6E-409C-BE32-E72D297353CC}">
                <c16:uniqueId val="{00000009-07AC-4F96-AF4D-5C7ED5A934E4}"/>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9.8000000000000004E-2</c:v>
                </c:pt>
                <c:pt idx="1">
                  <c:v>0.2157</c:v>
                </c:pt>
                <c:pt idx="2">
                  <c:v>0.27450000000000002</c:v>
                </c:pt>
                <c:pt idx="3">
                  <c:v>0.26469999999999999</c:v>
                </c:pt>
                <c:pt idx="4">
                  <c:v>0.14710000000000001</c:v>
                </c:pt>
              </c:numCache>
            </c:numRef>
          </c:val>
          <c:extLst>
            <c:ext xmlns:c16="http://schemas.microsoft.com/office/drawing/2014/chart" uri="{C3380CC4-5D6E-409C-BE32-E72D297353CC}">
              <c16:uniqueId val="{0000000A-07AC-4F96-AF4D-5C7ED5A934E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5C4-493D-8088-D0F6711794D1}"/>
              </c:ext>
            </c:extLst>
          </c:dPt>
          <c:dPt>
            <c:idx val="1"/>
            <c:invertIfNegative val="0"/>
            <c:bubble3D val="0"/>
            <c:spPr>
              <a:solidFill>
                <a:srgbClr val="507CB6"/>
              </a:solidFill>
              <a:ln w="0">
                <a:noFill/>
              </a:ln>
            </c:spPr>
            <c:extLst>
              <c:ext xmlns:c16="http://schemas.microsoft.com/office/drawing/2014/chart" uri="{C3380CC4-5D6E-409C-BE32-E72D297353CC}">
                <c16:uniqueId val="{00000003-A5C4-493D-8088-D0F6711794D1}"/>
              </c:ext>
            </c:extLst>
          </c:dPt>
          <c:dPt>
            <c:idx val="2"/>
            <c:invertIfNegative val="0"/>
            <c:bubble3D val="0"/>
            <c:spPr>
              <a:solidFill>
                <a:srgbClr val="F9BE00"/>
              </a:solidFill>
              <a:ln w="0">
                <a:noFill/>
              </a:ln>
            </c:spPr>
            <c:extLst>
              <c:ext xmlns:c16="http://schemas.microsoft.com/office/drawing/2014/chart" uri="{C3380CC4-5D6E-409C-BE32-E72D297353CC}">
                <c16:uniqueId val="{00000005-A5C4-493D-8088-D0F6711794D1}"/>
              </c:ext>
            </c:extLst>
          </c:dPt>
          <c:dPt>
            <c:idx val="3"/>
            <c:invertIfNegative val="0"/>
            <c:bubble3D val="0"/>
            <c:spPr>
              <a:solidFill>
                <a:srgbClr val="6BC8CD"/>
              </a:solidFill>
              <a:ln w="0">
                <a:noFill/>
              </a:ln>
            </c:spPr>
            <c:extLst>
              <c:ext xmlns:c16="http://schemas.microsoft.com/office/drawing/2014/chart" uri="{C3380CC4-5D6E-409C-BE32-E72D297353CC}">
                <c16:uniqueId val="{00000007-A5C4-493D-8088-D0F6711794D1}"/>
              </c:ext>
            </c:extLst>
          </c:dPt>
          <c:dPt>
            <c:idx val="4"/>
            <c:invertIfNegative val="0"/>
            <c:bubble3D val="0"/>
            <c:spPr>
              <a:solidFill>
                <a:srgbClr val="FF8B4F"/>
              </a:solidFill>
              <a:ln w="0">
                <a:noFill/>
              </a:ln>
            </c:spPr>
            <c:extLst>
              <c:ext xmlns:c16="http://schemas.microsoft.com/office/drawing/2014/chart" uri="{C3380CC4-5D6E-409C-BE32-E72D297353CC}">
                <c16:uniqueId val="{00000009-A5C4-493D-8088-D0F6711794D1}"/>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0.15</c:v>
                </c:pt>
                <c:pt idx="1">
                  <c:v>0.3</c:v>
                </c:pt>
                <c:pt idx="2">
                  <c:v>0.27</c:v>
                </c:pt>
                <c:pt idx="3">
                  <c:v>0.22</c:v>
                </c:pt>
                <c:pt idx="4">
                  <c:v>0.06</c:v>
                </c:pt>
              </c:numCache>
            </c:numRef>
          </c:val>
          <c:extLst>
            <c:ext xmlns:c16="http://schemas.microsoft.com/office/drawing/2014/chart" uri="{C3380CC4-5D6E-409C-BE32-E72D297353CC}">
              <c16:uniqueId val="{0000000A-A5C4-493D-8088-D0F6711794D1}"/>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A3F-4416-A0CE-C437AA886E36}"/>
              </c:ext>
            </c:extLst>
          </c:dPt>
          <c:dPt>
            <c:idx val="1"/>
            <c:invertIfNegative val="0"/>
            <c:bubble3D val="0"/>
            <c:spPr>
              <a:solidFill>
                <a:srgbClr val="507CB6"/>
              </a:solidFill>
              <a:ln w="0">
                <a:noFill/>
              </a:ln>
            </c:spPr>
            <c:extLst>
              <c:ext xmlns:c16="http://schemas.microsoft.com/office/drawing/2014/chart" uri="{C3380CC4-5D6E-409C-BE32-E72D297353CC}">
                <c16:uniqueId val="{00000003-1A3F-4416-A0CE-C437AA886E36}"/>
              </c:ext>
            </c:extLst>
          </c:dPt>
          <c:dPt>
            <c:idx val="2"/>
            <c:invertIfNegative val="0"/>
            <c:bubble3D val="0"/>
            <c:spPr>
              <a:solidFill>
                <a:srgbClr val="F9BE00"/>
              </a:solidFill>
              <a:ln w="0">
                <a:noFill/>
              </a:ln>
            </c:spPr>
            <c:extLst>
              <c:ext xmlns:c16="http://schemas.microsoft.com/office/drawing/2014/chart" uri="{C3380CC4-5D6E-409C-BE32-E72D297353CC}">
                <c16:uniqueId val="{00000005-1A3F-4416-A0CE-C437AA886E36}"/>
              </c:ext>
            </c:extLst>
          </c:dPt>
          <c:dPt>
            <c:idx val="3"/>
            <c:invertIfNegative val="0"/>
            <c:bubble3D val="0"/>
            <c:spPr>
              <a:solidFill>
                <a:srgbClr val="6BC8CD"/>
              </a:solidFill>
              <a:ln w="0">
                <a:noFill/>
              </a:ln>
            </c:spPr>
            <c:extLst>
              <c:ext xmlns:c16="http://schemas.microsoft.com/office/drawing/2014/chart" uri="{C3380CC4-5D6E-409C-BE32-E72D297353CC}">
                <c16:uniqueId val="{00000007-1A3F-4416-A0CE-C437AA886E36}"/>
              </c:ext>
            </c:extLst>
          </c:dPt>
          <c:dPt>
            <c:idx val="4"/>
            <c:invertIfNegative val="0"/>
            <c:bubble3D val="0"/>
            <c:spPr>
              <a:solidFill>
                <a:srgbClr val="FF8B4F"/>
              </a:solidFill>
              <a:ln w="0">
                <a:noFill/>
              </a:ln>
            </c:spPr>
            <c:extLst>
              <c:ext xmlns:c16="http://schemas.microsoft.com/office/drawing/2014/chart" uri="{C3380CC4-5D6E-409C-BE32-E72D297353CC}">
                <c16:uniqueId val="{00000009-1A3F-4416-A0CE-C437AA886E36}"/>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0.10780000000000001</c:v>
                </c:pt>
                <c:pt idx="1">
                  <c:v>0.24510000000000001</c:v>
                </c:pt>
                <c:pt idx="2">
                  <c:v>0.53920000000000001</c:v>
                </c:pt>
                <c:pt idx="3">
                  <c:v>7.8399999999999997E-2</c:v>
                </c:pt>
                <c:pt idx="4">
                  <c:v>2.9399999999999999E-2</c:v>
                </c:pt>
              </c:numCache>
            </c:numRef>
          </c:val>
          <c:extLst>
            <c:ext xmlns:c16="http://schemas.microsoft.com/office/drawing/2014/chart" uri="{C3380CC4-5D6E-409C-BE32-E72D297353CC}">
              <c16:uniqueId val="{0000000A-1A3F-4416-A0CE-C437AA886E36}"/>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E09-4A17-83B7-811C4E7128C3}"/>
              </c:ext>
            </c:extLst>
          </c:dPt>
          <c:dPt>
            <c:idx val="1"/>
            <c:invertIfNegative val="0"/>
            <c:bubble3D val="0"/>
            <c:spPr>
              <a:solidFill>
                <a:srgbClr val="507CB6"/>
              </a:solidFill>
              <a:ln w="0">
                <a:noFill/>
              </a:ln>
            </c:spPr>
            <c:extLst>
              <c:ext xmlns:c16="http://schemas.microsoft.com/office/drawing/2014/chart" uri="{C3380CC4-5D6E-409C-BE32-E72D297353CC}">
                <c16:uniqueId val="{00000003-7E09-4A17-83B7-811C4E7128C3}"/>
              </c:ext>
            </c:extLst>
          </c:dPt>
          <c:dPt>
            <c:idx val="2"/>
            <c:invertIfNegative val="0"/>
            <c:bubble3D val="0"/>
            <c:spPr>
              <a:solidFill>
                <a:srgbClr val="F9BE00"/>
              </a:solidFill>
              <a:ln w="0">
                <a:noFill/>
              </a:ln>
            </c:spPr>
            <c:extLst>
              <c:ext xmlns:c16="http://schemas.microsoft.com/office/drawing/2014/chart" uri="{C3380CC4-5D6E-409C-BE32-E72D297353CC}">
                <c16:uniqueId val="{00000005-7E09-4A17-83B7-811C4E7128C3}"/>
              </c:ext>
            </c:extLst>
          </c:dPt>
          <c:dPt>
            <c:idx val="3"/>
            <c:invertIfNegative val="0"/>
            <c:bubble3D val="0"/>
            <c:spPr>
              <a:solidFill>
                <a:srgbClr val="6BC8CD"/>
              </a:solidFill>
              <a:ln w="0">
                <a:noFill/>
              </a:ln>
            </c:spPr>
            <c:extLst>
              <c:ext xmlns:c16="http://schemas.microsoft.com/office/drawing/2014/chart" uri="{C3380CC4-5D6E-409C-BE32-E72D297353CC}">
                <c16:uniqueId val="{00000007-7E09-4A17-83B7-811C4E7128C3}"/>
              </c:ext>
            </c:extLst>
          </c:dPt>
          <c:dPt>
            <c:idx val="4"/>
            <c:invertIfNegative val="0"/>
            <c:bubble3D val="0"/>
            <c:spPr>
              <a:solidFill>
                <a:srgbClr val="FF8B4F"/>
              </a:solidFill>
              <a:ln w="0">
                <a:noFill/>
              </a:ln>
            </c:spPr>
            <c:extLst>
              <c:ext xmlns:c16="http://schemas.microsoft.com/office/drawing/2014/chart" uri="{C3380CC4-5D6E-409C-BE32-E72D297353CC}">
                <c16:uniqueId val="{00000009-7E09-4A17-83B7-811C4E7128C3}"/>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6.8599999999999994E-2</c:v>
                </c:pt>
                <c:pt idx="1">
                  <c:v>0.24510000000000001</c:v>
                </c:pt>
                <c:pt idx="2">
                  <c:v>0.43140000000000001</c:v>
                </c:pt>
                <c:pt idx="3">
                  <c:v>0.16669999999999999</c:v>
                </c:pt>
                <c:pt idx="4">
                  <c:v>8.8200000000000001E-2</c:v>
                </c:pt>
              </c:numCache>
            </c:numRef>
          </c:val>
          <c:extLst>
            <c:ext xmlns:c16="http://schemas.microsoft.com/office/drawing/2014/chart" uri="{C3380CC4-5D6E-409C-BE32-E72D297353CC}">
              <c16:uniqueId val="{0000000A-7E09-4A17-83B7-811C4E7128C3}"/>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7EF-4F79-B43B-3A049CF2960B}"/>
              </c:ext>
            </c:extLst>
          </c:dPt>
          <c:dPt>
            <c:idx val="1"/>
            <c:invertIfNegative val="0"/>
            <c:bubble3D val="0"/>
            <c:spPr>
              <a:solidFill>
                <a:srgbClr val="507CB6"/>
              </a:solidFill>
              <a:ln w="0">
                <a:noFill/>
              </a:ln>
            </c:spPr>
            <c:extLst>
              <c:ext xmlns:c16="http://schemas.microsoft.com/office/drawing/2014/chart" uri="{C3380CC4-5D6E-409C-BE32-E72D297353CC}">
                <c16:uniqueId val="{00000003-77EF-4F79-B43B-3A049CF2960B}"/>
              </c:ext>
            </c:extLst>
          </c:dPt>
          <c:dPt>
            <c:idx val="2"/>
            <c:invertIfNegative val="0"/>
            <c:bubble3D val="0"/>
            <c:spPr>
              <a:solidFill>
                <a:srgbClr val="F9BE00"/>
              </a:solidFill>
              <a:ln w="0">
                <a:noFill/>
              </a:ln>
            </c:spPr>
            <c:extLst>
              <c:ext xmlns:c16="http://schemas.microsoft.com/office/drawing/2014/chart" uri="{C3380CC4-5D6E-409C-BE32-E72D297353CC}">
                <c16:uniqueId val="{00000005-77EF-4F79-B43B-3A049CF2960B}"/>
              </c:ext>
            </c:extLst>
          </c:dPt>
          <c:dPt>
            <c:idx val="3"/>
            <c:invertIfNegative val="0"/>
            <c:bubble3D val="0"/>
            <c:spPr>
              <a:solidFill>
                <a:srgbClr val="6BC8CD"/>
              </a:solidFill>
              <a:ln w="0">
                <a:noFill/>
              </a:ln>
            </c:spPr>
            <c:extLst>
              <c:ext xmlns:c16="http://schemas.microsoft.com/office/drawing/2014/chart" uri="{C3380CC4-5D6E-409C-BE32-E72D297353CC}">
                <c16:uniqueId val="{00000007-77EF-4F79-B43B-3A049CF2960B}"/>
              </c:ext>
            </c:extLst>
          </c:dPt>
          <c:dPt>
            <c:idx val="4"/>
            <c:invertIfNegative val="0"/>
            <c:bubble3D val="0"/>
            <c:spPr>
              <a:solidFill>
                <a:srgbClr val="FF8B4F"/>
              </a:solidFill>
              <a:ln w="0">
                <a:noFill/>
              </a:ln>
            </c:spPr>
            <c:extLst>
              <c:ext xmlns:c16="http://schemas.microsoft.com/office/drawing/2014/chart" uri="{C3380CC4-5D6E-409C-BE32-E72D297353CC}">
                <c16:uniqueId val="{00000009-77EF-4F79-B43B-3A049CF2960B}"/>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7.8399999999999997E-2</c:v>
                </c:pt>
                <c:pt idx="1">
                  <c:v>0.16669999999999999</c:v>
                </c:pt>
                <c:pt idx="2">
                  <c:v>0.25490000000000002</c:v>
                </c:pt>
                <c:pt idx="3">
                  <c:v>0.36270000000000002</c:v>
                </c:pt>
                <c:pt idx="4">
                  <c:v>0.13730000000000001</c:v>
                </c:pt>
              </c:numCache>
            </c:numRef>
          </c:val>
          <c:extLst>
            <c:ext xmlns:c16="http://schemas.microsoft.com/office/drawing/2014/chart" uri="{C3380CC4-5D6E-409C-BE32-E72D297353CC}">
              <c16:uniqueId val="{0000000A-77EF-4F79-B43B-3A049CF2960B}"/>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060-4E43-B60F-EB9F7C009D7C}"/>
              </c:ext>
            </c:extLst>
          </c:dPt>
          <c:dPt>
            <c:idx val="1"/>
            <c:invertIfNegative val="0"/>
            <c:bubble3D val="0"/>
            <c:spPr>
              <a:solidFill>
                <a:srgbClr val="507CB6"/>
              </a:solidFill>
              <a:ln w="0">
                <a:noFill/>
              </a:ln>
            </c:spPr>
            <c:extLst>
              <c:ext xmlns:c16="http://schemas.microsoft.com/office/drawing/2014/chart" uri="{C3380CC4-5D6E-409C-BE32-E72D297353CC}">
                <c16:uniqueId val="{00000003-8060-4E43-B60F-EB9F7C009D7C}"/>
              </c:ext>
            </c:extLst>
          </c:dPt>
          <c:dPt>
            <c:idx val="2"/>
            <c:invertIfNegative val="0"/>
            <c:bubble3D val="0"/>
            <c:spPr>
              <a:solidFill>
                <a:srgbClr val="F9BE00"/>
              </a:solidFill>
              <a:ln w="0">
                <a:noFill/>
              </a:ln>
            </c:spPr>
            <c:extLst>
              <c:ext xmlns:c16="http://schemas.microsoft.com/office/drawing/2014/chart" uri="{C3380CC4-5D6E-409C-BE32-E72D297353CC}">
                <c16:uniqueId val="{00000005-8060-4E43-B60F-EB9F7C009D7C}"/>
              </c:ext>
            </c:extLst>
          </c:dPt>
          <c:dPt>
            <c:idx val="3"/>
            <c:invertIfNegative val="0"/>
            <c:bubble3D val="0"/>
            <c:spPr>
              <a:solidFill>
                <a:srgbClr val="6BC8CD"/>
              </a:solidFill>
              <a:ln w="0">
                <a:noFill/>
              </a:ln>
            </c:spPr>
            <c:extLst>
              <c:ext xmlns:c16="http://schemas.microsoft.com/office/drawing/2014/chart" uri="{C3380CC4-5D6E-409C-BE32-E72D297353CC}">
                <c16:uniqueId val="{00000007-8060-4E43-B60F-EB9F7C009D7C}"/>
              </c:ext>
            </c:extLst>
          </c:dPt>
          <c:dPt>
            <c:idx val="4"/>
            <c:invertIfNegative val="0"/>
            <c:bubble3D val="0"/>
            <c:spPr>
              <a:solidFill>
                <a:srgbClr val="FF8B4F"/>
              </a:solidFill>
              <a:ln w="0">
                <a:noFill/>
              </a:ln>
            </c:spPr>
            <c:extLst>
              <c:ext xmlns:c16="http://schemas.microsoft.com/office/drawing/2014/chart" uri="{C3380CC4-5D6E-409C-BE32-E72D297353CC}">
                <c16:uniqueId val="{00000009-8060-4E43-B60F-EB9F7C009D7C}"/>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6.8599999999999994E-2</c:v>
                </c:pt>
                <c:pt idx="1">
                  <c:v>0.17649999999999999</c:v>
                </c:pt>
                <c:pt idx="2">
                  <c:v>0.3039</c:v>
                </c:pt>
                <c:pt idx="3">
                  <c:v>0.31369999999999998</c:v>
                </c:pt>
                <c:pt idx="4">
                  <c:v>0.13730000000000001</c:v>
                </c:pt>
              </c:numCache>
            </c:numRef>
          </c:val>
          <c:extLst>
            <c:ext xmlns:c16="http://schemas.microsoft.com/office/drawing/2014/chart" uri="{C3380CC4-5D6E-409C-BE32-E72D297353CC}">
              <c16:uniqueId val="{0000000A-8060-4E43-B60F-EB9F7C009D7C}"/>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DC4-441A-B35E-D4A544F001EA}"/>
              </c:ext>
            </c:extLst>
          </c:dPt>
          <c:dPt>
            <c:idx val="1"/>
            <c:invertIfNegative val="0"/>
            <c:bubble3D val="0"/>
            <c:spPr>
              <a:solidFill>
                <a:srgbClr val="507CB6"/>
              </a:solidFill>
              <a:ln w="0">
                <a:noFill/>
              </a:ln>
            </c:spPr>
            <c:extLst>
              <c:ext xmlns:c16="http://schemas.microsoft.com/office/drawing/2014/chart" uri="{C3380CC4-5D6E-409C-BE32-E72D297353CC}">
                <c16:uniqueId val="{00000003-8DC4-441A-B35E-D4A544F001EA}"/>
              </c:ext>
            </c:extLst>
          </c:dPt>
          <c:dPt>
            <c:idx val="2"/>
            <c:invertIfNegative val="0"/>
            <c:bubble3D val="0"/>
            <c:spPr>
              <a:solidFill>
                <a:srgbClr val="F9BE00"/>
              </a:solidFill>
              <a:ln w="0">
                <a:noFill/>
              </a:ln>
            </c:spPr>
            <c:extLst>
              <c:ext xmlns:c16="http://schemas.microsoft.com/office/drawing/2014/chart" uri="{C3380CC4-5D6E-409C-BE32-E72D297353CC}">
                <c16:uniqueId val="{00000005-8DC4-441A-B35E-D4A544F001EA}"/>
              </c:ext>
            </c:extLst>
          </c:dPt>
          <c:dPt>
            <c:idx val="3"/>
            <c:invertIfNegative val="0"/>
            <c:bubble3D val="0"/>
            <c:spPr>
              <a:solidFill>
                <a:srgbClr val="6BC8CD"/>
              </a:solidFill>
              <a:ln w="0">
                <a:noFill/>
              </a:ln>
            </c:spPr>
            <c:extLst>
              <c:ext xmlns:c16="http://schemas.microsoft.com/office/drawing/2014/chart" uri="{C3380CC4-5D6E-409C-BE32-E72D297353CC}">
                <c16:uniqueId val="{00000007-8DC4-441A-B35E-D4A544F001EA}"/>
              </c:ext>
            </c:extLst>
          </c:dPt>
          <c:dPt>
            <c:idx val="4"/>
            <c:invertIfNegative val="0"/>
            <c:bubble3D val="0"/>
            <c:spPr>
              <a:solidFill>
                <a:srgbClr val="FF8B4F"/>
              </a:solidFill>
              <a:ln w="0">
                <a:noFill/>
              </a:ln>
            </c:spPr>
            <c:extLst>
              <c:ext xmlns:c16="http://schemas.microsoft.com/office/drawing/2014/chart" uri="{C3380CC4-5D6E-409C-BE32-E72D297353CC}">
                <c16:uniqueId val="{00000009-8DC4-441A-B35E-D4A544F001EA}"/>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0.31369999999999998</c:v>
                </c:pt>
                <c:pt idx="1">
                  <c:v>0.27450000000000002</c:v>
                </c:pt>
                <c:pt idx="2">
                  <c:v>0.24510000000000001</c:v>
                </c:pt>
                <c:pt idx="3">
                  <c:v>0.15690000000000001</c:v>
                </c:pt>
                <c:pt idx="4">
                  <c:v>9.7999999999999997E-3</c:v>
                </c:pt>
              </c:numCache>
            </c:numRef>
          </c:val>
          <c:extLst>
            <c:ext xmlns:c16="http://schemas.microsoft.com/office/drawing/2014/chart" uri="{C3380CC4-5D6E-409C-BE32-E72D297353CC}">
              <c16:uniqueId val="{0000000A-8DC4-441A-B35E-D4A544F001EA}"/>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958-4280-9D61-F9B074F5698A}"/>
              </c:ext>
            </c:extLst>
          </c:dPt>
          <c:dPt>
            <c:idx val="1"/>
            <c:invertIfNegative val="0"/>
            <c:bubble3D val="0"/>
            <c:spPr>
              <a:solidFill>
                <a:srgbClr val="507CB6"/>
              </a:solidFill>
              <a:ln w="0">
                <a:noFill/>
              </a:ln>
            </c:spPr>
            <c:extLst>
              <c:ext xmlns:c16="http://schemas.microsoft.com/office/drawing/2014/chart" uri="{C3380CC4-5D6E-409C-BE32-E72D297353CC}">
                <c16:uniqueId val="{00000003-1958-4280-9D61-F9B074F5698A}"/>
              </c:ext>
            </c:extLst>
          </c:dPt>
          <c:dPt>
            <c:idx val="2"/>
            <c:invertIfNegative val="0"/>
            <c:bubble3D val="0"/>
            <c:spPr>
              <a:solidFill>
                <a:srgbClr val="F9BE00"/>
              </a:solidFill>
              <a:ln w="0">
                <a:noFill/>
              </a:ln>
            </c:spPr>
            <c:extLst>
              <c:ext xmlns:c16="http://schemas.microsoft.com/office/drawing/2014/chart" uri="{C3380CC4-5D6E-409C-BE32-E72D297353CC}">
                <c16:uniqueId val="{00000005-1958-4280-9D61-F9B074F5698A}"/>
              </c:ext>
            </c:extLst>
          </c:dPt>
          <c:dPt>
            <c:idx val="3"/>
            <c:invertIfNegative val="0"/>
            <c:bubble3D val="0"/>
            <c:spPr>
              <a:solidFill>
                <a:srgbClr val="6BC8CD"/>
              </a:solidFill>
              <a:ln w="0">
                <a:noFill/>
              </a:ln>
            </c:spPr>
            <c:extLst>
              <c:ext xmlns:c16="http://schemas.microsoft.com/office/drawing/2014/chart" uri="{C3380CC4-5D6E-409C-BE32-E72D297353CC}">
                <c16:uniqueId val="{00000007-1958-4280-9D61-F9B074F5698A}"/>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while you seek a permanent post?</c:v>
                </c:pt>
                <c:pt idx="1">
                  <c:v>as you cannot commit to regular hours due to other responsibilities/commitments?</c:v>
                </c:pt>
                <c:pt idx="2">
                  <c:v>as it gives the choice of where and when you work?</c:v>
                </c:pt>
                <c:pt idx="3">
                  <c:v>as it is better for your physical or mental health?</c:v>
                </c:pt>
              </c:strCache>
            </c:strRef>
          </c:cat>
          <c:val>
            <c:numRef>
              <c:f>Sheet1!$B$2:$B$5</c:f>
              <c:numCache>
                <c:formatCode>0.00%</c:formatCode>
                <c:ptCount val="4"/>
                <c:pt idx="0">
                  <c:v>0.51349999999999996</c:v>
                </c:pt>
                <c:pt idx="1">
                  <c:v>8.7800000000000003E-2</c:v>
                </c:pt>
                <c:pt idx="2">
                  <c:v>0.25</c:v>
                </c:pt>
                <c:pt idx="3">
                  <c:v>0.14860000000000001</c:v>
                </c:pt>
              </c:numCache>
            </c:numRef>
          </c:val>
          <c:extLst>
            <c:ext xmlns:c16="http://schemas.microsoft.com/office/drawing/2014/chart" uri="{C3380CC4-5D6E-409C-BE32-E72D297353CC}">
              <c16:uniqueId val="{00000008-1958-4280-9D61-F9B074F5698A}"/>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2DD-404B-B87E-8BDFA0446A38}"/>
              </c:ext>
            </c:extLst>
          </c:dPt>
          <c:dPt>
            <c:idx val="1"/>
            <c:invertIfNegative val="0"/>
            <c:bubble3D val="0"/>
            <c:spPr>
              <a:solidFill>
                <a:srgbClr val="507CB6"/>
              </a:solidFill>
              <a:ln w="0">
                <a:noFill/>
              </a:ln>
            </c:spPr>
            <c:extLst>
              <c:ext xmlns:c16="http://schemas.microsoft.com/office/drawing/2014/chart" uri="{C3380CC4-5D6E-409C-BE32-E72D297353CC}">
                <c16:uniqueId val="{00000003-02DD-404B-B87E-8BDFA0446A38}"/>
              </c:ext>
            </c:extLst>
          </c:dPt>
          <c:dPt>
            <c:idx val="2"/>
            <c:invertIfNegative val="0"/>
            <c:bubble3D val="0"/>
            <c:spPr>
              <a:solidFill>
                <a:srgbClr val="F9BE00"/>
              </a:solidFill>
              <a:ln w="0">
                <a:noFill/>
              </a:ln>
            </c:spPr>
            <c:extLst>
              <c:ext xmlns:c16="http://schemas.microsoft.com/office/drawing/2014/chart" uri="{C3380CC4-5D6E-409C-BE32-E72D297353CC}">
                <c16:uniqueId val="{00000005-02DD-404B-B87E-8BDFA0446A38}"/>
              </c:ext>
            </c:extLst>
          </c:dPt>
          <c:dPt>
            <c:idx val="3"/>
            <c:invertIfNegative val="0"/>
            <c:bubble3D val="0"/>
            <c:spPr>
              <a:solidFill>
                <a:srgbClr val="6BC8CD"/>
              </a:solidFill>
              <a:ln w="0">
                <a:noFill/>
              </a:ln>
            </c:spPr>
            <c:extLst>
              <c:ext xmlns:c16="http://schemas.microsoft.com/office/drawing/2014/chart" uri="{C3380CC4-5D6E-409C-BE32-E72D297353CC}">
                <c16:uniqueId val="{00000007-02DD-404B-B87E-8BDFA0446A38}"/>
              </c:ext>
            </c:extLst>
          </c:dPt>
          <c:dPt>
            <c:idx val="4"/>
            <c:invertIfNegative val="0"/>
            <c:bubble3D val="0"/>
            <c:spPr>
              <a:solidFill>
                <a:srgbClr val="FF8B4F"/>
              </a:solidFill>
              <a:ln w="0">
                <a:noFill/>
              </a:ln>
            </c:spPr>
            <c:extLst>
              <c:ext xmlns:c16="http://schemas.microsoft.com/office/drawing/2014/chart" uri="{C3380CC4-5D6E-409C-BE32-E72D297353CC}">
                <c16:uniqueId val="{00000009-02DD-404B-B87E-8BDFA0446A38}"/>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9.8000000000000004E-2</c:v>
                </c:pt>
                <c:pt idx="1">
                  <c:v>0.16669999999999999</c:v>
                </c:pt>
                <c:pt idx="2">
                  <c:v>0.26469999999999999</c:v>
                </c:pt>
                <c:pt idx="3">
                  <c:v>0.25490000000000002</c:v>
                </c:pt>
                <c:pt idx="4">
                  <c:v>0.2157</c:v>
                </c:pt>
              </c:numCache>
            </c:numRef>
          </c:val>
          <c:extLst>
            <c:ext xmlns:c16="http://schemas.microsoft.com/office/drawing/2014/chart" uri="{C3380CC4-5D6E-409C-BE32-E72D297353CC}">
              <c16:uniqueId val="{0000000A-02DD-404B-B87E-8BDFA0446A38}"/>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E65-46C9-8596-55E7F9E8A4F1}"/>
              </c:ext>
            </c:extLst>
          </c:dPt>
          <c:dPt>
            <c:idx val="1"/>
            <c:invertIfNegative val="0"/>
            <c:bubble3D val="0"/>
            <c:spPr>
              <a:solidFill>
                <a:srgbClr val="507CB6"/>
              </a:solidFill>
              <a:ln w="0">
                <a:noFill/>
              </a:ln>
            </c:spPr>
            <c:extLst>
              <c:ext xmlns:c16="http://schemas.microsoft.com/office/drawing/2014/chart" uri="{C3380CC4-5D6E-409C-BE32-E72D297353CC}">
                <c16:uniqueId val="{00000003-2E65-46C9-8596-55E7F9E8A4F1}"/>
              </c:ext>
            </c:extLst>
          </c:dPt>
          <c:dPt>
            <c:idx val="2"/>
            <c:invertIfNegative val="0"/>
            <c:bubble3D val="0"/>
            <c:spPr>
              <a:solidFill>
                <a:srgbClr val="F9BE00"/>
              </a:solidFill>
              <a:ln w="0">
                <a:noFill/>
              </a:ln>
            </c:spPr>
            <c:extLst>
              <c:ext xmlns:c16="http://schemas.microsoft.com/office/drawing/2014/chart" uri="{C3380CC4-5D6E-409C-BE32-E72D297353CC}">
                <c16:uniqueId val="{00000005-2E65-46C9-8596-55E7F9E8A4F1}"/>
              </c:ext>
            </c:extLst>
          </c:dPt>
          <c:dPt>
            <c:idx val="3"/>
            <c:invertIfNegative val="0"/>
            <c:bubble3D val="0"/>
            <c:spPr>
              <a:solidFill>
                <a:srgbClr val="6BC8CD"/>
              </a:solidFill>
              <a:ln w="0">
                <a:noFill/>
              </a:ln>
            </c:spPr>
            <c:extLst>
              <c:ext xmlns:c16="http://schemas.microsoft.com/office/drawing/2014/chart" uri="{C3380CC4-5D6E-409C-BE32-E72D297353CC}">
                <c16:uniqueId val="{00000007-2E65-46C9-8596-55E7F9E8A4F1}"/>
              </c:ext>
            </c:extLst>
          </c:dPt>
          <c:dPt>
            <c:idx val="4"/>
            <c:invertIfNegative val="0"/>
            <c:bubble3D val="0"/>
            <c:spPr>
              <a:solidFill>
                <a:srgbClr val="FF8B4F"/>
              </a:solidFill>
              <a:ln w="0">
                <a:noFill/>
              </a:ln>
            </c:spPr>
            <c:extLst>
              <c:ext xmlns:c16="http://schemas.microsoft.com/office/drawing/2014/chart" uri="{C3380CC4-5D6E-409C-BE32-E72D297353CC}">
                <c16:uniqueId val="{00000009-2E65-46C9-8596-55E7F9E8A4F1}"/>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6.8599999999999994E-2</c:v>
                </c:pt>
                <c:pt idx="1">
                  <c:v>0.1275</c:v>
                </c:pt>
                <c:pt idx="2">
                  <c:v>0.29409999999999997</c:v>
                </c:pt>
                <c:pt idx="3">
                  <c:v>0.27450000000000002</c:v>
                </c:pt>
                <c:pt idx="4">
                  <c:v>0.23530000000000001</c:v>
                </c:pt>
              </c:numCache>
            </c:numRef>
          </c:val>
          <c:extLst>
            <c:ext xmlns:c16="http://schemas.microsoft.com/office/drawing/2014/chart" uri="{C3380CC4-5D6E-409C-BE32-E72D297353CC}">
              <c16:uniqueId val="{0000000A-2E65-46C9-8596-55E7F9E8A4F1}"/>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E65-42CE-B5F2-F83EF79DAD89}"/>
              </c:ext>
            </c:extLst>
          </c:dPt>
          <c:dPt>
            <c:idx val="1"/>
            <c:invertIfNegative val="0"/>
            <c:bubble3D val="0"/>
            <c:spPr>
              <a:solidFill>
                <a:srgbClr val="507CB6"/>
              </a:solidFill>
              <a:ln w="0">
                <a:noFill/>
              </a:ln>
            </c:spPr>
            <c:extLst>
              <c:ext xmlns:c16="http://schemas.microsoft.com/office/drawing/2014/chart" uri="{C3380CC4-5D6E-409C-BE32-E72D297353CC}">
                <c16:uniqueId val="{00000003-AE65-42CE-B5F2-F83EF79DAD89}"/>
              </c:ext>
            </c:extLst>
          </c:dPt>
          <c:dPt>
            <c:idx val="2"/>
            <c:invertIfNegative val="0"/>
            <c:bubble3D val="0"/>
            <c:spPr>
              <a:solidFill>
                <a:srgbClr val="F9BE00"/>
              </a:solidFill>
              <a:ln w="0">
                <a:noFill/>
              </a:ln>
            </c:spPr>
            <c:extLst>
              <c:ext xmlns:c16="http://schemas.microsoft.com/office/drawing/2014/chart" uri="{C3380CC4-5D6E-409C-BE32-E72D297353CC}">
                <c16:uniqueId val="{00000005-AE65-42CE-B5F2-F83EF79DAD89}"/>
              </c:ext>
            </c:extLst>
          </c:dPt>
          <c:dPt>
            <c:idx val="3"/>
            <c:invertIfNegative val="0"/>
            <c:bubble3D val="0"/>
            <c:spPr>
              <a:solidFill>
                <a:srgbClr val="6BC8CD"/>
              </a:solidFill>
              <a:ln w="0">
                <a:noFill/>
              </a:ln>
            </c:spPr>
            <c:extLst>
              <c:ext xmlns:c16="http://schemas.microsoft.com/office/drawing/2014/chart" uri="{C3380CC4-5D6E-409C-BE32-E72D297353CC}">
                <c16:uniqueId val="{00000007-AE65-42CE-B5F2-F83EF79DAD89}"/>
              </c:ext>
            </c:extLst>
          </c:dPt>
          <c:dPt>
            <c:idx val="4"/>
            <c:invertIfNegative val="0"/>
            <c:bubble3D val="0"/>
            <c:spPr>
              <a:solidFill>
                <a:srgbClr val="FF8B4F"/>
              </a:solidFill>
              <a:ln w="0">
                <a:noFill/>
              </a:ln>
            </c:spPr>
            <c:extLst>
              <c:ext xmlns:c16="http://schemas.microsoft.com/office/drawing/2014/chart" uri="{C3380CC4-5D6E-409C-BE32-E72D297353CC}">
                <c16:uniqueId val="{00000009-AE65-42CE-B5F2-F83EF79DAD89}"/>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0.16669999999999999</c:v>
                </c:pt>
                <c:pt idx="1">
                  <c:v>7.8399999999999997E-2</c:v>
                </c:pt>
                <c:pt idx="2">
                  <c:v>0.22550000000000001</c:v>
                </c:pt>
                <c:pt idx="3">
                  <c:v>0.27450000000000002</c:v>
                </c:pt>
                <c:pt idx="4">
                  <c:v>0.25490000000000002</c:v>
                </c:pt>
              </c:numCache>
            </c:numRef>
          </c:val>
          <c:extLst>
            <c:ext xmlns:c16="http://schemas.microsoft.com/office/drawing/2014/chart" uri="{C3380CC4-5D6E-409C-BE32-E72D297353CC}">
              <c16:uniqueId val="{0000000A-AE65-42CE-B5F2-F83EF79DAD89}"/>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BD4-4A99-BEC5-803B1DED2AA2}"/>
              </c:ext>
            </c:extLst>
          </c:dPt>
          <c:dPt>
            <c:idx val="1"/>
            <c:invertIfNegative val="0"/>
            <c:bubble3D val="0"/>
            <c:spPr>
              <a:solidFill>
                <a:srgbClr val="507CB6"/>
              </a:solidFill>
              <a:ln w="0">
                <a:noFill/>
              </a:ln>
            </c:spPr>
            <c:extLst>
              <c:ext xmlns:c16="http://schemas.microsoft.com/office/drawing/2014/chart" uri="{C3380CC4-5D6E-409C-BE32-E72D297353CC}">
                <c16:uniqueId val="{00000003-ABD4-4A99-BEC5-803B1DED2AA2}"/>
              </c:ext>
            </c:extLst>
          </c:dPt>
          <c:dPt>
            <c:idx val="2"/>
            <c:invertIfNegative val="0"/>
            <c:bubble3D val="0"/>
            <c:spPr>
              <a:solidFill>
                <a:srgbClr val="F9BE00"/>
              </a:solidFill>
              <a:ln w="0">
                <a:noFill/>
              </a:ln>
            </c:spPr>
            <c:extLst>
              <c:ext xmlns:c16="http://schemas.microsoft.com/office/drawing/2014/chart" uri="{C3380CC4-5D6E-409C-BE32-E72D297353CC}">
                <c16:uniqueId val="{00000005-ABD4-4A99-BEC5-803B1DED2AA2}"/>
              </c:ext>
            </c:extLst>
          </c:dPt>
          <c:dPt>
            <c:idx val="3"/>
            <c:invertIfNegative val="0"/>
            <c:bubble3D val="0"/>
            <c:spPr>
              <a:solidFill>
                <a:srgbClr val="6BC8CD"/>
              </a:solidFill>
              <a:ln w="0">
                <a:noFill/>
              </a:ln>
            </c:spPr>
            <c:extLst>
              <c:ext xmlns:c16="http://schemas.microsoft.com/office/drawing/2014/chart" uri="{C3380CC4-5D6E-409C-BE32-E72D297353CC}">
                <c16:uniqueId val="{00000007-ABD4-4A99-BEC5-803B1DED2AA2}"/>
              </c:ext>
            </c:extLst>
          </c:dPt>
          <c:dPt>
            <c:idx val="4"/>
            <c:invertIfNegative val="0"/>
            <c:bubble3D val="0"/>
            <c:spPr>
              <a:solidFill>
                <a:srgbClr val="FF8B4F"/>
              </a:solidFill>
              <a:ln w="0">
                <a:noFill/>
              </a:ln>
            </c:spPr>
            <c:extLst>
              <c:ext xmlns:c16="http://schemas.microsoft.com/office/drawing/2014/chart" uri="{C3380CC4-5D6E-409C-BE32-E72D297353CC}">
                <c16:uniqueId val="{00000009-ABD4-4A99-BEC5-803B1DED2AA2}"/>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0.21779999999999999</c:v>
                </c:pt>
                <c:pt idx="1">
                  <c:v>0.30690000000000001</c:v>
                </c:pt>
                <c:pt idx="2">
                  <c:v>0.36630000000000001</c:v>
                </c:pt>
                <c:pt idx="3">
                  <c:v>8.9099999999999999E-2</c:v>
                </c:pt>
                <c:pt idx="4">
                  <c:v>1.9800000000000002E-2</c:v>
                </c:pt>
              </c:numCache>
            </c:numRef>
          </c:val>
          <c:extLst>
            <c:ext xmlns:c16="http://schemas.microsoft.com/office/drawing/2014/chart" uri="{C3380CC4-5D6E-409C-BE32-E72D297353CC}">
              <c16:uniqueId val="{0000000A-ABD4-4A99-BEC5-803B1DED2AA2}"/>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300-4AA0-ACA7-74479BC3C5D8}"/>
              </c:ext>
            </c:extLst>
          </c:dPt>
          <c:dPt>
            <c:idx val="1"/>
            <c:invertIfNegative val="0"/>
            <c:bubble3D val="0"/>
            <c:spPr>
              <a:solidFill>
                <a:srgbClr val="507CB6"/>
              </a:solidFill>
              <a:ln w="0">
                <a:noFill/>
              </a:ln>
            </c:spPr>
            <c:extLst>
              <c:ext xmlns:c16="http://schemas.microsoft.com/office/drawing/2014/chart" uri="{C3380CC4-5D6E-409C-BE32-E72D297353CC}">
                <c16:uniqueId val="{00000003-1300-4AA0-ACA7-74479BC3C5D8}"/>
              </c:ext>
            </c:extLst>
          </c:dPt>
          <c:dPt>
            <c:idx val="2"/>
            <c:invertIfNegative val="0"/>
            <c:bubble3D val="0"/>
            <c:spPr>
              <a:solidFill>
                <a:srgbClr val="F9BE00"/>
              </a:solidFill>
              <a:ln w="0">
                <a:noFill/>
              </a:ln>
            </c:spPr>
            <c:extLst>
              <c:ext xmlns:c16="http://schemas.microsoft.com/office/drawing/2014/chart" uri="{C3380CC4-5D6E-409C-BE32-E72D297353CC}">
                <c16:uniqueId val="{00000005-1300-4AA0-ACA7-74479BC3C5D8}"/>
              </c:ext>
            </c:extLst>
          </c:dPt>
          <c:dPt>
            <c:idx val="3"/>
            <c:invertIfNegative val="0"/>
            <c:bubble3D val="0"/>
            <c:spPr>
              <a:solidFill>
                <a:srgbClr val="6BC8CD"/>
              </a:solidFill>
              <a:ln w="0">
                <a:noFill/>
              </a:ln>
            </c:spPr>
            <c:extLst>
              <c:ext xmlns:c16="http://schemas.microsoft.com/office/drawing/2014/chart" uri="{C3380CC4-5D6E-409C-BE32-E72D297353CC}">
                <c16:uniqueId val="{00000007-1300-4AA0-ACA7-74479BC3C5D8}"/>
              </c:ext>
            </c:extLst>
          </c:dPt>
          <c:dPt>
            <c:idx val="4"/>
            <c:invertIfNegative val="0"/>
            <c:bubble3D val="0"/>
            <c:spPr>
              <a:solidFill>
                <a:srgbClr val="FF8B4F"/>
              </a:solidFill>
              <a:ln w="0">
                <a:noFill/>
              </a:ln>
            </c:spPr>
            <c:extLst>
              <c:ext xmlns:c16="http://schemas.microsoft.com/office/drawing/2014/chart" uri="{C3380CC4-5D6E-409C-BE32-E72D297353CC}">
                <c16:uniqueId val="{00000009-1300-4AA0-ACA7-74479BC3C5D8}"/>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8.8200000000000001E-2</c:v>
                </c:pt>
                <c:pt idx="1">
                  <c:v>0.10780000000000001</c:v>
                </c:pt>
                <c:pt idx="2">
                  <c:v>0.31369999999999998</c:v>
                </c:pt>
                <c:pt idx="3">
                  <c:v>0.27450000000000002</c:v>
                </c:pt>
                <c:pt idx="4">
                  <c:v>0.2157</c:v>
                </c:pt>
              </c:numCache>
            </c:numRef>
          </c:val>
          <c:extLst>
            <c:ext xmlns:c16="http://schemas.microsoft.com/office/drawing/2014/chart" uri="{C3380CC4-5D6E-409C-BE32-E72D297353CC}">
              <c16:uniqueId val="{0000000A-1300-4AA0-ACA7-74479BC3C5D8}"/>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C0B7-4CB9-9862-20A07BBB6A29}"/>
              </c:ext>
            </c:extLst>
          </c:dPt>
          <c:dPt>
            <c:idx val="1"/>
            <c:invertIfNegative val="0"/>
            <c:bubble3D val="0"/>
            <c:spPr>
              <a:solidFill>
                <a:srgbClr val="507CB6"/>
              </a:solidFill>
              <a:ln w="0">
                <a:noFill/>
              </a:ln>
            </c:spPr>
            <c:extLst>
              <c:ext xmlns:c16="http://schemas.microsoft.com/office/drawing/2014/chart" uri="{C3380CC4-5D6E-409C-BE32-E72D297353CC}">
                <c16:uniqueId val="{00000003-C0B7-4CB9-9862-20A07BBB6A29}"/>
              </c:ext>
            </c:extLst>
          </c:dPt>
          <c:dPt>
            <c:idx val="2"/>
            <c:invertIfNegative val="0"/>
            <c:bubble3D val="0"/>
            <c:spPr>
              <a:solidFill>
                <a:srgbClr val="F9BE00"/>
              </a:solidFill>
              <a:ln w="0">
                <a:noFill/>
              </a:ln>
            </c:spPr>
            <c:extLst>
              <c:ext xmlns:c16="http://schemas.microsoft.com/office/drawing/2014/chart" uri="{C3380CC4-5D6E-409C-BE32-E72D297353CC}">
                <c16:uniqueId val="{00000005-C0B7-4CB9-9862-20A07BBB6A29}"/>
              </c:ext>
            </c:extLst>
          </c:dPt>
          <c:dPt>
            <c:idx val="3"/>
            <c:invertIfNegative val="0"/>
            <c:bubble3D val="0"/>
            <c:spPr>
              <a:solidFill>
                <a:srgbClr val="6BC8CD"/>
              </a:solidFill>
              <a:ln w="0">
                <a:noFill/>
              </a:ln>
            </c:spPr>
            <c:extLst>
              <c:ext xmlns:c16="http://schemas.microsoft.com/office/drawing/2014/chart" uri="{C3380CC4-5D6E-409C-BE32-E72D297353CC}">
                <c16:uniqueId val="{00000007-C0B7-4CB9-9862-20A07BBB6A29}"/>
              </c:ext>
            </c:extLst>
          </c:dPt>
          <c:dPt>
            <c:idx val="4"/>
            <c:invertIfNegative val="0"/>
            <c:bubble3D val="0"/>
            <c:spPr>
              <a:solidFill>
                <a:srgbClr val="FF8B4F"/>
              </a:solidFill>
              <a:ln w="0">
                <a:noFill/>
              </a:ln>
            </c:spPr>
            <c:extLst>
              <c:ext xmlns:c16="http://schemas.microsoft.com/office/drawing/2014/chart" uri="{C3380CC4-5D6E-409C-BE32-E72D297353CC}">
                <c16:uniqueId val="{00000009-C0B7-4CB9-9862-20A07BBB6A29}"/>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8.9099999999999999E-2</c:v>
                </c:pt>
                <c:pt idx="1">
                  <c:v>0.15840000000000001</c:v>
                </c:pt>
                <c:pt idx="2">
                  <c:v>0.29699999999999999</c:v>
                </c:pt>
                <c:pt idx="3">
                  <c:v>0.31680000000000003</c:v>
                </c:pt>
                <c:pt idx="4">
                  <c:v>0.1386</c:v>
                </c:pt>
              </c:numCache>
            </c:numRef>
          </c:val>
          <c:extLst>
            <c:ext xmlns:c16="http://schemas.microsoft.com/office/drawing/2014/chart" uri="{C3380CC4-5D6E-409C-BE32-E72D297353CC}">
              <c16:uniqueId val="{0000000A-C0B7-4CB9-9862-20A07BBB6A29}"/>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2C5-4535-805A-3209AB28ABF2}"/>
              </c:ext>
            </c:extLst>
          </c:dPt>
          <c:dPt>
            <c:idx val="1"/>
            <c:invertIfNegative val="0"/>
            <c:bubble3D val="0"/>
            <c:spPr>
              <a:solidFill>
                <a:srgbClr val="507CB6"/>
              </a:solidFill>
              <a:ln w="0">
                <a:noFill/>
              </a:ln>
            </c:spPr>
            <c:extLst>
              <c:ext xmlns:c16="http://schemas.microsoft.com/office/drawing/2014/chart" uri="{C3380CC4-5D6E-409C-BE32-E72D297353CC}">
                <c16:uniqueId val="{00000003-12C5-4535-805A-3209AB28ABF2}"/>
              </c:ext>
            </c:extLst>
          </c:dPt>
          <c:dPt>
            <c:idx val="2"/>
            <c:invertIfNegative val="0"/>
            <c:bubble3D val="0"/>
            <c:spPr>
              <a:solidFill>
                <a:srgbClr val="F9BE00"/>
              </a:solidFill>
              <a:ln w="0">
                <a:noFill/>
              </a:ln>
            </c:spPr>
            <c:extLst>
              <c:ext xmlns:c16="http://schemas.microsoft.com/office/drawing/2014/chart" uri="{C3380CC4-5D6E-409C-BE32-E72D297353CC}">
                <c16:uniqueId val="{00000005-12C5-4535-805A-3209AB28ABF2}"/>
              </c:ext>
            </c:extLst>
          </c:dPt>
          <c:dPt>
            <c:idx val="3"/>
            <c:invertIfNegative val="0"/>
            <c:bubble3D val="0"/>
            <c:spPr>
              <a:solidFill>
                <a:srgbClr val="6BC8CD"/>
              </a:solidFill>
              <a:ln w="0">
                <a:noFill/>
              </a:ln>
            </c:spPr>
            <c:extLst>
              <c:ext xmlns:c16="http://schemas.microsoft.com/office/drawing/2014/chart" uri="{C3380CC4-5D6E-409C-BE32-E72D297353CC}">
                <c16:uniqueId val="{00000007-12C5-4535-805A-3209AB28ABF2}"/>
              </c:ext>
            </c:extLst>
          </c:dPt>
          <c:dPt>
            <c:idx val="4"/>
            <c:invertIfNegative val="0"/>
            <c:bubble3D val="0"/>
            <c:spPr>
              <a:solidFill>
                <a:srgbClr val="FF8B4F"/>
              </a:solidFill>
              <a:ln w="0">
                <a:noFill/>
              </a:ln>
            </c:spPr>
            <c:extLst>
              <c:ext xmlns:c16="http://schemas.microsoft.com/office/drawing/2014/chart" uri="{C3380CC4-5D6E-409C-BE32-E72D297353CC}">
                <c16:uniqueId val="{00000009-12C5-4535-805A-3209AB28ABF2}"/>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5.8799999999999998E-2</c:v>
                </c:pt>
                <c:pt idx="1">
                  <c:v>6.8599999999999994E-2</c:v>
                </c:pt>
                <c:pt idx="2">
                  <c:v>0.2059</c:v>
                </c:pt>
                <c:pt idx="3">
                  <c:v>0.29409999999999997</c:v>
                </c:pt>
                <c:pt idx="4">
                  <c:v>0.3725</c:v>
                </c:pt>
              </c:numCache>
            </c:numRef>
          </c:val>
          <c:extLst>
            <c:ext xmlns:c16="http://schemas.microsoft.com/office/drawing/2014/chart" uri="{C3380CC4-5D6E-409C-BE32-E72D297353CC}">
              <c16:uniqueId val="{0000000A-12C5-4535-805A-3209AB28ABF2}"/>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862-46E0-A305-86E266C94E00}"/>
              </c:ext>
            </c:extLst>
          </c:dPt>
          <c:dPt>
            <c:idx val="1"/>
            <c:invertIfNegative val="0"/>
            <c:bubble3D val="0"/>
            <c:spPr>
              <a:solidFill>
                <a:srgbClr val="507CB6"/>
              </a:solidFill>
              <a:ln w="0">
                <a:noFill/>
              </a:ln>
            </c:spPr>
            <c:extLst>
              <c:ext xmlns:c16="http://schemas.microsoft.com/office/drawing/2014/chart" uri="{C3380CC4-5D6E-409C-BE32-E72D297353CC}">
                <c16:uniqueId val="{00000003-6862-46E0-A305-86E266C94E00}"/>
              </c:ext>
            </c:extLst>
          </c:dPt>
          <c:dPt>
            <c:idx val="2"/>
            <c:invertIfNegative val="0"/>
            <c:bubble3D val="0"/>
            <c:spPr>
              <a:solidFill>
                <a:srgbClr val="F9BE00"/>
              </a:solidFill>
              <a:ln w="0">
                <a:noFill/>
              </a:ln>
            </c:spPr>
            <c:extLst>
              <c:ext xmlns:c16="http://schemas.microsoft.com/office/drawing/2014/chart" uri="{C3380CC4-5D6E-409C-BE32-E72D297353CC}">
                <c16:uniqueId val="{00000005-6862-46E0-A305-86E266C94E00}"/>
              </c:ext>
            </c:extLst>
          </c:dPt>
          <c:dPt>
            <c:idx val="3"/>
            <c:invertIfNegative val="0"/>
            <c:bubble3D val="0"/>
            <c:spPr>
              <a:solidFill>
                <a:srgbClr val="6BC8CD"/>
              </a:solidFill>
              <a:ln w="0">
                <a:noFill/>
              </a:ln>
            </c:spPr>
            <c:extLst>
              <c:ext xmlns:c16="http://schemas.microsoft.com/office/drawing/2014/chart" uri="{C3380CC4-5D6E-409C-BE32-E72D297353CC}">
                <c16:uniqueId val="{00000007-6862-46E0-A305-86E266C94E00}"/>
              </c:ext>
            </c:extLst>
          </c:dPt>
          <c:dPt>
            <c:idx val="4"/>
            <c:invertIfNegative val="0"/>
            <c:bubble3D val="0"/>
            <c:spPr>
              <a:solidFill>
                <a:srgbClr val="FF8B4F"/>
              </a:solidFill>
              <a:ln w="0">
                <a:noFill/>
              </a:ln>
            </c:spPr>
            <c:extLst>
              <c:ext xmlns:c16="http://schemas.microsoft.com/office/drawing/2014/chart" uri="{C3380CC4-5D6E-409C-BE32-E72D297353CC}">
                <c16:uniqueId val="{00000009-6862-46E0-A305-86E266C94E00}"/>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0.19800000000000001</c:v>
                </c:pt>
                <c:pt idx="1">
                  <c:v>0.18809999999999999</c:v>
                </c:pt>
                <c:pt idx="2">
                  <c:v>0.36630000000000001</c:v>
                </c:pt>
                <c:pt idx="3">
                  <c:v>0.15840000000000001</c:v>
                </c:pt>
                <c:pt idx="4">
                  <c:v>8.9099999999999999E-2</c:v>
                </c:pt>
              </c:numCache>
            </c:numRef>
          </c:val>
          <c:extLst>
            <c:ext xmlns:c16="http://schemas.microsoft.com/office/drawing/2014/chart" uri="{C3380CC4-5D6E-409C-BE32-E72D297353CC}">
              <c16:uniqueId val="{0000000A-6862-46E0-A305-86E266C94E00}"/>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768-4410-BAC2-E2129FC67CEF}"/>
              </c:ext>
            </c:extLst>
          </c:dPt>
          <c:dPt>
            <c:idx val="1"/>
            <c:invertIfNegative val="0"/>
            <c:bubble3D val="0"/>
            <c:spPr>
              <a:solidFill>
                <a:srgbClr val="507CB6"/>
              </a:solidFill>
              <a:ln w="0">
                <a:noFill/>
              </a:ln>
            </c:spPr>
            <c:extLst>
              <c:ext xmlns:c16="http://schemas.microsoft.com/office/drawing/2014/chart" uri="{C3380CC4-5D6E-409C-BE32-E72D297353CC}">
                <c16:uniqueId val="{00000003-2768-4410-BAC2-E2129FC67CEF}"/>
              </c:ext>
            </c:extLst>
          </c:dPt>
          <c:dPt>
            <c:idx val="2"/>
            <c:invertIfNegative val="0"/>
            <c:bubble3D val="0"/>
            <c:spPr>
              <a:solidFill>
                <a:srgbClr val="F9BE00"/>
              </a:solidFill>
              <a:ln w="0">
                <a:noFill/>
              </a:ln>
            </c:spPr>
            <c:extLst>
              <c:ext xmlns:c16="http://schemas.microsoft.com/office/drawing/2014/chart" uri="{C3380CC4-5D6E-409C-BE32-E72D297353CC}">
                <c16:uniqueId val="{00000005-2768-4410-BAC2-E2129FC67CEF}"/>
              </c:ext>
            </c:extLst>
          </c:dPt>
          <c:dPt>
            <c:idx val="3"/>
            <c:invertIfNegative val="0"/>
            <c:bubble3D val="0"/>
            <c:spPr>
              <a:solidFill>
                <a:srgbClr val="6BC8CD"/>
              </a:solidFill>
              <a:ln w="0">
                <a:noFill/>
              </a:ln>
            </c:spPr>
            <c:extLst>
              <c:ext xmlns:c16="http://schemas.microsoft.com/office/drawing/2014/chart" uri="{C3380CC4-5D6E-409C-BE32-E72D297353CC}">
                <c16:uniqueId val="{00000007-2768-4410-BAC2-E2129FC67CEF}"/>
              </c:ext>
            </c:extLst>
          </c:dPt>
          <c:dPt>
            <c:idx val="4"/>
            <c:invertIfNegative val="0"/>
            <c:bubble3D val="0"/>
            <c:spPr>
              <a:solidFill>
                <a:srgbClr val="FF8B4F"/>
              </a:solidFill>
              <a:ln w="0">
                <a:noFill/>
              </a:ln>
            </c:spPr>
            <c:extLst>
              <c:ext xmlns:c16="http://schemas.microsoft.com/office/drawing/2014/chart" uri="{C3380CC4-5D6E-409C-BE32-E72D297353CC}">
                <c16:uniqueId val="{00000009-2768-4410-BAC2-E2129FC67CEF}"/>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4.9000000000000002E-2</c:v>
                </c:pt>
                <c:pt idx="1">
                  <c:v>0.2843</c:v>
                </c:pt>
                <c:pt idx="2">
                  <c:v>0.35289999999999999</c:v>
                </c:pt>
                <c:pt idx="3">
                  <c:v>0.22550000000000001</c:v>
                </c:pt>
                <c:pt idx="4">
                  <c:v>8.8200000000000001E-2</c:v>
                </c:pt>
              </c:numCache>
            </c:numRef>
          </c:val>
          <c:extLst>
            <c:ext xmlns:c16="http://schemas.microsoft.com/office/drawing/2014/chart" uri="{C3380CC4-5D6E-409C-BE32-E72D297353CC}">
              <c16:uniqueId val="{0000000A-2768-4410-BAC2-E2129FC67CEF}"/>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C43-4D74-9091-B945E2EE84BD}"/>
              </c:ext>
            </c:extLst>
          </c:dPt>
          <c:dPt>
            <c:idx val="1"/>
            <c:invertIfNegative val="0"/>
            <c:bubble3D val="0"/>
            <c:spPr>
              <a:solidFill>
                <a:srgbClr val="507CB6"/>
              </a:solidFill>
              <a:ln w="0">
                <a:noFill/>
              </a:ln>
            </c:spPr>
            <c:extLst>
              <c:ext xmlns:c16="http://schemas.microsoft.com/office/drawing/2014/chart" uri="{C3380CC4-5D6E-409C-BE32-E72D297353CC}">
                <c16:uniqueId val="{00000003-9C43-4D74-9091-B945E2EE84BD}"/>
              </c:ext>
            </c:extLst>
          </c:dPt>
          <c:dPt>
            <c:idx val="2"/>
            <c:invertIfNegative val="0"/>
            <c:bubble3D val="0"/>
            <c:spPr>
              <a:solidFill>
                <a:srgbClr val="F9BE00"/>
              </a:solidFill>
              <a:ln w="0">
                <a:noFill/>
              </a:ln>
            </c:spPr>
            <c:extLst>
              <c:ext xmlns:c16="http://schemas.microsoft.com/office/drawing/2014/chart" uri="{C3380CC4-5D6E-409C-BE32-E72D297353CC}">
                <c16:uniqueId val="{00000005-9C43-4D74-9091-B945E2EE84BD}"/>
              </c:ext>
            </c:extLst>
          </c:dPt>
          <c:dPt>
            <c:idx val="3"/>
            <c:invertIfNegative val="0"/>
            <c:bubble3D val="0"/>
            <c:spPr>
              <a:solidFill>
                <a:srgbClr val="6BC8CD"/>
              </a:solidFill>
              <a:ln w="0">
                <a:noFill/>
              </a:ln>
            </c:spPr>
            <c:extLst>
              <c:ext xmlns:c16="http://schemas.microsoft.com/office/drawing/2014/chart" uri="{C3380CC4-5D6E-409C-BE32-E72D297353CC}">
                <c16:uniqueId val="{00000007-9C43-4D74-9091-B945E2EE84BD}"/>
              </c:ext>
            </c:extLst>
          </c:dPt>
          <c:dPt>
            <c:idx val="4"/>
            <c:invertIfNegative val="0"/>
            <c:bubble3D val="0"/>
            <c:spPr>
              <a:solidFill>
                <a:srgbClr val="FF8B4F"/>
              </a:solidFill>
              <a:ln w="0">
                <a:noFill/>
              </a:ln>
            </c:spPr>
            <c:extLst>
              <c:ext xmlns:c16="http://schemas.microsoft.com/office/drawing/2014/chart" uri="{C3380CC4-5D6E-409C-BE32-E72D297353CC}">
                <c16:uniqueId val="{00000009-9C43-4D74-9091-B945E2EE84BD}"/>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0.1275</c:v>
                </c:pt>
                <c:pt idx="1">
                  <c:v>0.16669999999999999</c:v>
                </c:pt>
                <c:pt idx="2">
                  <c:v>0.31369999999999998</c:v>
                </c:pt>
                <c:pt idx="3">
                  <c:v>0.2157</c:v>
                </c:pt>
                <c:pt idx="4">
                  <c:v>0.17649999999999999</c:v>
                </c:pt>
              </c:numCache>
            </c:numRef>
          </c:val>
          <c:extLst>
            <c:ext xmlns:c16="http://schemas.microsoft.com/office/drawing/2014/chart" uri="{C3380CC4-5D6E-409C-BE32-E72D297353CC}">
              <c16:uniqueId val="{0000000A-9C43-4D74-9091-B945E2EE84BD}"/>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CC0B-4BEC-ACD3-C5D4B9A85477}"/>
              </c:ext>
            </c:extLst>
          </c:dPt>
          <c:dPt>
            <c:idx val="1"/>
            <c:invertIfNegative val="0"/>
            <c:bubble3D val="0"/>
            <c:spPr>
              <a:solidFill>
                <a:srgbClr val="507CB6"/>
              </a:solidFill>
              <a:ln w="0">
                <a:noFill/>
              </a:ln>
            </c:spPr>
            <c:extLst>
              <c:ext xmlns:c16="http://schemas.microsoft.com/office/drawing/2014/chart" uri="{C3380CC4-5D6E-409C-BE32-E72D297353CC}">
                <c16:uniqueId val="{00000003-CC0B-4BEC-ACD3-C5D4B9A85477}"/>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0.85809999999999997</c:v>
                </c:pt>
                <c:pt idx="1">
                  <c:v>0.1419</c:v>
                </c:pt>
              </c:numCache>
            </c:numRef>
          </c:val>
          <c:extLst>
            <c:ext xmlns:c16="http://schemas.microsoft.com/office/drawing/2014/chart" uri="{C3380CC4-5D6E-409C-BE32-E72D297353CC}">
              <c16:uniqueId val="{00000004-CC0B-4BEC-ACD3-C5D4B9A85477}"/>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229-470E-8A34-7A708C0695B3}"/>
              </c:ext>
            </c:extLst>
          </c:dPt>
          <c:dPt>
            <c:idx val="1"/>
            <c:invertIfNegative val="0"/>
            <c:bubble3D val="0"/>
            <c:spPr>
              <a:solidFill>
                <a:srgbClr val="507CB6"/>
              </a:solidFill>
              <a:ln w="0">
                <a:noFill/>
              </a:ln>
            </c:spPr>
            <c:extLst>
              <c:ext xmlns:c16="http://schemas.microsoft.com/office/drawing/2014/chart" uri="{C3380CC4-5D6E-409C-BE32-E72D297353CC}">
                <c16:uniqueId val="{00000003-8229-470E-8A34-7A708C0695B3}"/>
              </c:ext>
            </c:extLst>
          </c:dPt>
          <c:dPt>
            <c:idx val="2"/>
            <c:invertIfNegative val="0"/>
            <c:bubble3D val="0"/>
            <c:spPr>
              <a:solidFill>
                <a:srgbClr val="F9BE00"/>
              </a:solidFill>
              <a:ln w="0">
                <a:noFill/>
              </a:ln>
            </c:spPr>
            <c:extLst>
              <c:ext xmlns:c16="http://schemas.microsoft.com/office/drawing/2014/chart" uri="{C3380CC4-5D6E-409C-BE32-E72D297353CC}">
                <c16:uniqueId val="{00000005-8229-470E-8A34-7A708C0695B3}"/>
              </c:ext>
            </c:extLst>
          </c:dPt>
          <c:dPt>
            <c:idx val="3"/>
            <c:invertIfNegative val="0"/>
            <c:bubble3D val="0"/>
            <c:spPr>
              <a:solidFill>
                <a:srgbClr val="6BC8CD"/>
              </a:solidFill>
              <a:ln w="0">
                <a:noFill/>
              </a:ln>
            </c:spPr>
            <c:extLst>
              <c:ext xmlns:c16="http://schemas.microsoft.com/office/drawing/2014/chart" uri="{C3380CC4-5D6E-409C-BE32-E72D297353CC}">
                <c16:uniqueId val="{00000007-8229-470E-8A34-7A708C0695B3}"/>
              </c:ext>
            </c:extLst>
          </c:dPt>
          <c:dPt>
            <c:idx val="4"/>
            <c:invertIfNegative val="0"/>
            <c:bubble3D val="0"/>
            <c:spPr>
              <a:solidFill>
                <a:srgbClr val="FF8B4F"/>
              </a:solidFill>
              <a:ln w="0">
                <a:noFill/>
              </a:ln>
            </c:spPr>
            <c:extLst>
              <c:ext xmlns:c16="http://schemas.microsoft.com/office/drawing/2014/chart" uri="{C3380CC4-5D6E-409C-BE32-E72D297353CC}">
                <c16:uniqueId val="{00000009-8229-470E-8A34-7A708C0695B3}"/>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Always</c:v>
                </c:pt>
                <c:pt idx="1">
                  <c:v>Often</c:v>
                </c:pt>
                <c:pt idx="2">
                  <c:v>Sometimes</c:v>
                </c:pt>
                <c:pt idx="3">
                  <c:v>Rarely</c:v>
                </c:pt>
                <c:pt idx="4">
                  <c:v>Never</c:v>
                </c:pt>
              </c:strCache>
            </c:strRef>
          </c:cat>
          <c:val>
            <c:numRef>
              <c:f>Sheet1!$B$2:$B$6</c:f>
              <c:numCache>
                <c:formatCode>0.00%</c:formatCode>
                <c:ptCount val="5"/>
                <c:pt idx="0">
                  <c:v>7.9200000000000007E-2</c:v>
                </c:pt>
                <c:pt idx="1">
                  <c:v>0.36630000000000001</c:v>
                </c:pt>
                <c:pt idx="2">
                  <c:v>0.32669999999999999</c:v>
                </c:pt>
                <c:pt idx="3">
                  <c:v>0.1188</c:v>
                </c:pt>
                <c:pt idx="4">
                  <c:v>0.1089</c:v>
                </c:pt>
              </c:numCache>
            </c:numRef>
          </c:val>
          <c:extLst>
            <c:ext xmlns:c16="http://schemas.microsoft.com/office/drawing/2014/chart" uri="{C3380CC4-5D6E-409C-BE32-E72D297353CC}">
              <c16:uniqueId val="{0000000A-8229-470E-8A34-7A708C0695B3}"/>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8630-4EB9-9BF7-E16E6719BE1A}"/>
              </c:ext>
            </c:extLst>
          </c:dPt>
          <c:dPt>
            <c:idx val="1"/>
            <c:bubble3D val="0"/>
            <c:spPr>
              <a:solidFill>
                <a:srgbClr val="507CB6"/>
              </a:solidFill>
            </c:spPr>
            <c:extLst>
              <c:ext xmlns:c16="http://schemas.microsoft.com/office/drawing/2014/chart" uri="{C3380CC4-5D6E-409C-BE32-E72D297353CC}">
                <c16:uniqueId val="{00000003-8630-4EB9-9BF7-E16E6719BE1A}"/>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0.66339999999999999</c:v>
                </c:pt>
                <c:pt idx="1">
                  <c:v>0.33660000000000001</c:v>
                </c:pt>
              </c:numCache>
            </c:numRef>
          </c:val>
          <c:extLst>
            <c:ext xmlns:c16="http://schemas.microsoft.com/office/drawing/2014/chart" uri="{C3380CC4-5D6E-409C-BE32-E72D297353CC}">
              <c16:uniqueId val="{00000004-8630-4EB9-9BF7-E16E6719BE1A}"/>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200E-451E-BD9E-AA7731399581}"/>
              </c:ext>
            </c:extLst>
          </c:dPt>
          <c:dPt>
            <c:idx val="1"/>
            <c:bubble3D val="0"/>
            <c:spPr>
              <a:solidFill>
                <a:srgbClr val="507CB6"/>
              </a:solidFill>
            </c:spPr>
            <c:extLst>
              <c:ext xmlns:c16="http://schemas.microsoft.com/office/drawing/2014/chart" uri="{C3380CC4-5D6E-409C-BE32-E72D297353CC}">
                <c16:uniqueId val="{00000003-200E-451E-BD9E-AA7731399581}"/>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0.89610000000000001</c:v>
                </c:pt>
                <c:pt idx="1">
                  <c:v>0.10390000000000001</c:v>
                </c:pt>
              </c:numCache>
            </c:numRef>
          </c:val>
          <c:extLst>
            <c:ext xmlns:c16="http://schemas.microsoft.com/office/drawing/2014/chart" uri="{C3380CC4-5D6E-409C-BE32-E72D297353CC}">
              <c16:uniqueId val="{00000004-200E-451E-BD9E-AA7731399581}"/>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9C7-4A46-889D-D56E3B0D0E50}"/>
              </c:ext>
            </c:extLst>
          </c:dPt>
          <c:dPt>
            <c:idx val="1"/>
            <c:invertIfNegative val="0"/>
            <c:bubble3D val="0"/>
            <c:spPr>
              <a:solidFill>
                <a:srgbClr val="507CB6"/>
              </a:solidFill>
              <a:ln w="0">
                <a:noFill/>
              </a:ln>
            </c:spPr>
            <c:extLst>
              <c:ext xmlns:c16="http://schemas.microsoft.com/office/drawing/2014/chart" uri="{C3380CC4-5D6E-409C-BE32-E72D297353CC}">
                <c16:uniqueId val="{00000003-29C7-4A46-889D-D56E3B0D0E50}"/>
              </c:ext>
            </c:extLst>
          </c:dPt>
          <c:dPt>
            <c:idx val="2"/>
            <c:invertIfNegative val="0"/>
            <c:bubble3D val="0"/>
            <c:spPr>
              <a:solidFill>
                <a:srgbClr val="F9BE00"/>
              </a:solidFill>
              <a:ln w="0">
                <a:noFill/>
              </a:ln>
            </c:spPr>
            <c:extLst>
              <c:ext xmlns:c16="http://schemas.microsoft.com/office/drawing/2014/chart" uri="{C3380CC4-5D6E-409C-BE32-E72D297353CC}">
                <c16:uniqueId val="{00000005-29C7-4A46-889D-D56E3B0D0E50}"/>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Not applicable</c:v>
                </c:pt>
                <c:pt idx="1">
                  <c:v>Yes</c:v>
                </c:pt>
                <c:pt idx="2">
                  <c:v>No</c:v>
                </c:pt>
              </c:strCache>
            </c:strRef>
          </c:cat>
          <c:val>
            <c:numRef>
              <c:f>Sheet1!$B$2:$B$4</c:f>
              <c:numCache>
                <c:formatCode>0.00%</c:formatCode>
                <c:ptCount val="3"/>
                <c:pt idx="0">
                  <c:v>6.8500000000000005E-2</c:v>
                </c:pt>
                <c:pt idx="1">
                  <c:v>0.49320000000000003</c:v>
                </c:pt>
                <c:pt idx="2">
                  <c:v>0.43840000000000001</c:v>
                </c:pt>
              </c:numCache>
            </c:numRef>
          </c:val>
          <c:extLst>
            <c:ext xmlns:c16="http://schemas.microsoft.com/office/drawing/2014/chart" uri="{C3380CC4-5D6E-409C-BE32-E72D297353CC}">
              <c16:uniqueId val="{00000006-29C7-4A46-889D-D56E3B0D0E50}"/>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48E0-4C7F-8618-122A30641C9D}"/>
              </c:ext>
            </c:extLst>
          </c:dPt>
          <c:dPt>
            <c:idx val="1"/>
            <c:bubble3D val="0"/>
            <c:spPr>
              <a:solidFill>
                <a:srgbClr val="507CB6"/>
              </a:solidFill>
            </c:spPr>
            <c:extLst>
              <c:ext xmlns:c16="http://schemas.microsoft.com/office/drawing/2014/chart" uri="{C3380CC4-5D6E-409C-BE32-E72D297353CC}">
                <c16:uniqueId val="{00000003-48E0-4C7F-8618-122A30641C9D}"/>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0.37969999999999998</c:v>
                </c:pt>
                <c:pt idx="1">
                  <c:v>0.62029999999999996</c:v>
                </c:pt>
              </c:numCache>
            </c:numRef>
          </c:val>
          <c:extLst>
            <c:ext xmlns:c16="http://schemas.microsoft.com/office/drawing/2014/chart" uri="{C3380CC4-5D6E-409C-BE32-E72D297353CC}">
              <c16:uniqueId val="{00000004-48E0-4C7F-8618-122A30641C9D}"/>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Did you need any medical attention?</c:v>
                </c:pt>
                <c:pt idx="1">
                  <c:v>Was appropriate action taken by senior staff?</c:v>
                </c:pt>
                <c:pt idx="2">
                  <c:v>Was appropriate support given to you?</c:v>
                </c:pt>
                <c:pt idx="3">
                  <c:v>Were you advised on how the incident would be reported via the SHE portal?</c:v>
                </c:pt>
              </c:strCache>
            </c:strRef>
          </c:cat>
          <c:val>
            <c:numRef>
              <c:f>Sheet1!$B$2:$B$5</c:f>
              <c:numCache>
                <c:formatCode>0.00%</c:formatCode>
                <c:ptCount val="4"/>
                <c:pt idx="0">
                  <c:v>0.1143</c:v>
                </c:pt>
                <c:pt idx="1">
                  <c:v>0.48570000000000002</c:v>
                </c:pt>
                <c:pt idx="2">
                  <c:v>0.45710000000000001</c:v>
                </c:pt>
                <c:pt idx="3">
                  <c:v>0.26469999999999999</c:v>
                </c:pt>
              </c:numCache>
            </c:numRef>
          </c:val>
          <c:extLst>
            <c:ext xmlns:c16="http://schemas.microsoft.com/office/drawing/2014/chart" uri="{C3380CC4-5D6E-409C-BE32-E72D297353CC}">
              <c16:uniqueId val="{00000000-7963-4F27-A359-9DD481FF5A36}"/>
            </c:ext>
          </c:extLst>
        </c:ser>
        <c:ser>
          <c:idx val="1"/>
          <c:order val="1"/>
          <c:tx>
            <c:strRef>
              <c:f>Sheet1!$C$1</c:f>
              <c:strCache>
                <c:ptCount val="1"/>
                <c:pt idx="0">
                  <c:v>No</c:v>
                </c:pt>
              </c:strCache>
            </c:strRef>
          </c:tx>
          <c:spPr>
            <a:solidFill>
              <a:srgbClr val="507CB6"/>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Did you need any medical attention?</c:v>
                </c:pt>
                <c:pt idx="1">
                  <c:v>Was appropriate action taken by senior staff?</c:v>
                </c:pt>
                <c:pt idx="2">
                  <c:v>Was appropriate support given to you?</c:v>
                </c:pt>
                <c:pt idx="3">
                  <c:v>Were you advised on how the incident would be reported via the SHE portal?</c:v>
                </c:pt>
              </c:strCache>
            </c:strRef>
          </c:cat>
          <c:val>
            <c:numRef>
              <c:f>Sheet1!$C$2:$C$5</c:f>
              <c:numCache>
                <c:formatCode>0.00%</c:formatCode>
                <c:ptCount val="4"/>
                <c:pt idx="0">
                  <c:v>0.88570000000000004</c:v>
                </c:pt>
                <c:pt idx="1">
                  <c:v>0.51429999999999998</c:v>
                </c:pt>
                <c:pt idx="2">
                  <c:v>0.54290000000000005</c:v>
                </c:pt>
                <c:pt idx="3">
                  <c:v>0.73529999999999995</c:v>
                </c:pt>
              </c:numCache>
            </c:numRef>
          </c:val>
          <c:extLst>
            <c:ext xmlns:c16="http://schemas.microsoft.com/office/drawing/2014/chart" uri="{C3380CC4-5D6E-409C-BE32-E72D297353CC}">
              <c16:uniqueId val="{00000001-7963-4F27-A359-9DD481FF5A36}"/>
            </c:ext>
          </c:extLst>
        </c:ser>
        <c:dLbls>
          <c:showLegendKey val="0"/>
          <c:showVal val="1"/>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AB7C-464A-B7EF-9F35D13A1FFB}"/>
              </c:ext>
            </c:extLst>
          </c:dPt>
          <c:dPt>
            <c:idx val="1"/>
            <c:bubble3D val="0"/>
            <c:spPr>
              <a:solidFill>
                <a:srgbClr val="507CB6"/>
              </a:solidFill>
            </c:spPr>
            <c:extLst>
              <c:ext xmlns:c16="http://schemas.microsoft.com/office/drawing/2014/chart" uri="{C3380CC4-5D6E-409C-BE32-E72D297353CC}">
                <c16:uniqueId val="{00000003-AB7C-464A-B7EF-9F35D13A1FFB}"/>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0.23300000000000001</c:v>
                </c:pt>
                <c:pt idx="1">
                  <c:v>0.76700000000000002</c:v>
                </c:pt>
              </c:numCache>
            </c:numRef>
          </c:val>
          <c:extLst>
            <c:ext xmlns:c16="http://schemas.microsoft.com/office/drawing/2014/chart" uri="{C3380CC4-5D6E-409C-BE32-E72D297353CC}">
              <c16:uniqueId val="{00000004-AB7C-464A-B7EF-9F35D13A1FFB}"/>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C532-414F-A689-163849920951}"/>
              </c:ext>
            </c:extLst>
          </c:dPt>
          <c:dPt>
            <c:idx val="1"/>
            <c:bubble3D val="0"/>
            <c:spPr>
              <a:solidFill>
                <a:srgbClr val="507CB6"/>
              </a:solidFill>
            </c:spPr>
            <c:extLst>
              <c:ext xmlns:c16="http://schemas.microsoft.com/office/drawing/2014/chart" uri="{C3380CC4-5D6E-409C-BE32-E72D297353CC}">
                <c16:uniqueId val="{00000003-C532-414F-A689-163849920951}"/>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0.53400000000000003</c:v>
                </c:pt>
                <c:pt idx="1">
                  <c:v>0.46600000000000003</c:v>
                </c:pt>
              </c:numCache>
            </c:numRef>
          </c:val>
          <c:extLst>
            <c:ext xmlns:c16="http://schemas.microsoft.com/office/drawing/2014/chart" uri="{C3380CC4-5D6E-409C-BE32-E72D297353CC}">
              <c16:uniqueId val="{00000004-C532-414F-A689-163849920951}"/>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Intend to remain on the CEC supply list?</c:v>
                </c:pt>
                <c:pt idx="1">
                  <c:v>Hope to have a permanent teaching post in CEC?</c:v>
                </c:pt>
                <c:pt idx="2">
                  <c:v>Intend to look for employment outside teaching?</c:v>
                </c:pt>
                <c:pt idx="3">
                  <c:v>Intend to look for supply work or a post in another authority?</c:v>
                </c:pt>
              </c:strCache>
            </c:strRef>
          </c:cat>
          <c:val>
            <c:numRef>
              <c:f>Sheet1!$B$2:$B$5</c:f>
              <c:numCache>
                <c:formatCode>0.00%</c:formatCode>
                <c:ptCount val="4"/>
                <c:pt idx="0">
                  <c:v>0.87</c:v>
                </c:pt>
                <c:pt idx="1">
                  <c:v>0.47960000000000003</c:v>
                </c:pt>
                <c:pt idx="2">
                  <c:v>0.433</c:v>
                </c:pt>
                <c:pt idx="3">
                  <c:v>0.27839999999999998</c:v>
                </c:pt>
              </c:numCache>
            </c:numRef>
          </c:val>
          <c:extLst>
            <c:ext xmlns:c16="http://schemas.microsoft.com/office/drawing/2014/chart" uri="{C3380CC4-5D6E-409C-BE32-E72D297353CC}">
              <c16:uniqueId val="{00000000-55DD-49F0-BD0E-54E6CDD92C9C}"/>
            </c:ext>
          </c:extLst>
        </c:ser>
        <c:ser>
          <c:idx val="1"/>
          <c:order val="1"/>
          <c:tx>
            <c:strRef>
              <c:f>Sheet1!$C$1</c:f>
              <c:strCache>
                <c:ptCount val="1"/>
                <c:pt idx="0">
                  <c:v>No</c:v>
                </c:pt>
              </c:strCache>
            </c:strRef>
          </c:tx>
          <c:spPr>
            <a:solidFill>
              <a:srgbClr val="507CB6"/>
            </a:solidFill>
          </c:spPr>
          <c:invertIfNegative val="0"/>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Intend to remain on the CEC supply list?</c:v>
                </c:pt>
                <c:pt idx="1">
                  <c:v>Hope to have a permanent teaching post in CEC?</c:v>
                </c:pt>
                <c:pt idx="2">
                  <c:v>Intend to look for employment outside teaching?</c:v>
                </c:pt>
                <c:pt idx="3">
                  <c:v>Intend to look for supply work or a post in another authority?</c:v>
                </c:pt>
              </c:strCache>
            </c:strRef>
          </c:cat>
          <c:val>
            <c:numRef>
              <c:f>Sheet1!$C$2:$C$5</c:f>
              <c:numCache>
                <c:formatCode>0.00%</c:formatCode>
                <c:ptCount val="4"/>
                <c:pt idx="0">
                  <c:v>0.13</c:v>
                </c:pt>
                <c:pt idx="1">
                  <c:v>0.52039999999999997</c:v>
                </c:pt>
                <c:pt idx="2">
                  <c:v>0.56699999999999995</c:v>
                </c:pt>
                <c:pt idx="3">
                  <c:v>0.72160000000000002</c:v>
                </c:pt>
              </c:numCache>
            </c:numRef>
          </c:val>
          <c:extLst>
            <c:ext xmlns:c16="http://schemas.microsoft.com/office/drawing/2014/chart" uri="{C3380CC4-5D6E-409C-BE32-E72D297353CC}">
              <c16:uniqueId val="{00000001-55DD-49F0-BD0E-54E6CDD92C9C}"/>
            </c:ext>
          </c:extLst>
        </c:ser>
        <c:dLbls>
          <c:showLegendKey val="0"/>
          <c:showVal val="1"/>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68A-412C-9446-1A51724259C8}"/>
              </c:ext>
            </c:extLst>
          </c:dPt>
          <c:dPt>
            <c:idx val="1"/>
            <c:invertIfNegative val="0"/>
            <c:bubble3D val="0"/>
            <c:spPr>
              <a:solidFill>
                <a:srgbClr val="507CB6"/>
              </a:solidFill>
              <a:ln w="0">
                <a:noFill/>
              </a:ln>
            </c:spPr>
            <c:extLst>
              <c:ext xmlns:c16="http://schemas.microsoft.com/office/drawing/2014/chart" uri="{C3380CC4-5D6E-409C-BE32-E72D297353CC}">
                <c16:uniqueId val="{00000003-868A-412C-9446-1A51724259C8}"/>
              </c:ext>
            </c:extLst>
          </c:dPt>
          <c:dPt>
            <c:idx val="2"/>
            <c:invertIfNegative val="0"/>
            <c:bubble3D val="0"/>
            <c:spPr>
              <a:solidFill>
                <a:srgbClr val="F9BE00"/>
              </a:solidFill>
              <a:ln w="0">
                <a:noFill/>
              </a:ln>
            </c:spPr>
            <c:extLst>
              <c:ext xmlns:c16="http://schemas.microsoft.com/office/drawing/2014/chart" uri="{C3380CC4-5D6E-409C-BE32-E72D297353CC}">
                <c16:uniqueId val="{00000005-868A-412C-9446-1A51724259C8}"/>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c:v>
                </c:pt>
                <c:pt idx="1">
                  <c:v>Yes</c:v>
                </c:pt>
                <c:pt idx="2">
                  <c:v>Maybe</c:v>
                </c:pt>
              </c:strCache>
            </c:strRef>
          </c:cat>
          <c:val>
            <c:numRef>
              <c:f>Sheet1!$B$2:$B$4</c:f>
              <c:numCache>
                <c:formatCode>0.00%</c:formatCode>
                <c:ptCount val="3"/>
                <c:pt idx="0">
                  <c:v>0.23300000000000001</c:v>
                </c:pt>
                <c:pt idx="1">
                  <c:v>0.41749999999999998</c:v>
                </c:pt>
                <c:pt idx="2">
                  <c:v>0.34949999999999998</c:v>
                </c:pt>
              </c:numCache>
            </c:numRef>
          </c:val>
          <c:extLst>
            <c:ext xmlns:c16="http://schemas.microsoft.com/office/drawing/2014/chart" uri="{C3380CC4-5D6E-409C-BE32-E72D297353CC}">
              <c16:uniqueId val="{00000006-868A-412C-9446-1A51724259C8}"/>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23D-4748-9FD1-AC2C28B948A0}"/>
              </c:ext>
            </c:extLst>
          </c:dPt>
          <c:dPt>
            <c:idx val="1"/>
            <c:invertIfNegative val="0"/>
            <c:bubble3D val="0"/>
            <c:spPr>
              <a:solidFill>
                <a:srgbClr val="507CB6"/>
              </a:solidFill>
              <a:ln w="0">
                <a:noFill/>
              </a:ln>
            </c:spPr>
            <c:extLst>
              <c:ext xmlns:c16="http://schemas.microsoft.com/office/drawing/2014/chart" uri="{C3380CC4-5D6E-409C-BE32-E72D297353CC}">
                <c16:uniqueId val="{00000003-223D-4748-9FD1-AC2C28B948A0}"/>
              </c:ext>
            </c:extLst>
          </c:dPt>
          <c:dPt>
            <c:idx val="2"/>
            <c:invertIfNegative val="0"/>
            <c:bubble3D val="0"/>
            <c:spPr>
              <a:solidFill>
                <a:srgbClr val="F9BE00"/>
              </a:solidFill>
              <a:ln w="0">
                <a:noFill/>
              </a:ln>
            </c:spPr>
            <c:extLst>
              <c:ext xmlns:c16="http://schemas.microsoft.com/office/drawing/2014/chart" uri="{C3380CC4-5D6E-409C-BE32-E72D297353CC}">
                <c16:uniqueId val="{00000005-223D-4748-9FD1-AC2C28B948A0}"/>
              </c:ext>
            </c:extLst>
          </c:dPt>
          <c:dPt>
            <c:idx val="3"/>
            <c:invertIfNegative val="0"/>
            <c:bubble3D val="0"/>
            <c:spPr>
              <a:solidFill>
                <a:srgbClr val="6BC8CD"/>
              </a:solidFill>
              <a:ln w="0">
                <a:noFill/>
              </a:ln>
            </c:spPr>
            <c:extLst>
              <c:ext xmlns:c16="http://schemas.microsoft.com/office/drawing/2014/chart" uri="{C3380CC4-5D6E-409C-BE32-E72D297353CC}">
                <c16:uniqueId val="{00000007-223D-4748-9FD1-AC2C28B948A0}"/>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This is my first year</c:v>
                </c:pt>
                <c:pt idx="1">
                  <c:v>2 to 5 years</c:v>
                </c:pt>
                <c:pt idx="2">
                  <c:v>5 to 10 years</c:v>
                </c:pt>
                <c:pt idx="3">
                  <c:v>Over 10 years</c:v>
                </c:pt>
              </c:strCache>
            </c:strRef>
          </c:cat>
          <c:val>
            <c:numRef>
              <c:f>Sheet1!$B$2:$B$5</c:f>
              <c:numCache>
                <c:formatCode>0.00%</c:formatCode>
                <c:ptCount val="4"/>
                <c:pt idx="0">
                  <c:v>0.2432</c:v>
                </c:pt>
                <c:pt idx="1">
                  <c:v>0.56759999999999999</c:v>
                </c:pt>
                <c:pt idx="2">
                  <c:v>0.1351</c:v>
                </c:pt>
                <c:pt idx="3">
                  <c:v>5.4100000000000002E-2</c:v>
                </c:pt>
              </c:numCache>
            </c:numRef>
          </c:val>
          <c:extLst>
            <c:ext xmlns:c16="http://schemas.microsoft.com/office/drawing/2014/chart" uri="{C3380CC4-5D6E-409C-BE32-E72D297353CC}">
              <c16:uniqueId val="{00000008-223D-4748-9FD1-AC2C28B948A0}"/>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96FA-4BBF-8708-376567333D8C}"/>
              </c:ext>
            </c:extLst>
          </c:dPt>
          <c:dPt>
            <c:idx val="1"/>
            <c:bubble3D val="0"/>
            <c:spPr>
              <a:solidFill>
                <a:srgbClr val="507CB6"/>
              </a:solidFill>
            </c:spPr>
            <c:extLst>
              <c:ext xmlns:c16="http://schemas.microsoft.com/office/drawing/2014/chart" uri="{C3380CC4-5D6E-409C-BE32-E72D297353CC}">
                <c16:uniqueId val="{00000003-96FA-4BBF-8708-376567333D8C}"/>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0.3039</c:v>
                </c:pt>
                <c:pt idx="1">
                  <c:v>0.69610000000000005</c:v>
                </c:pt>
              </c:numCache>
            </c:numRef>
          </c:val>
          <c:extLst>
            <c:ext xmlns:c16="http://schemas.microsoft.com/office/drawing/2014/chart" uri="{C3380CC4-5D6E-409C-BE32-E72D297353CC}">
              <c16:uniqueId val="{00000004-96FA-4BBF-8708-376567333D8C}"/>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85DB-4230-9137-C3465BFF7252}"/>
              </c:ext>
            </c:extLst>
          </c:dPt>
          <c:dPt>
            <c:idx val="1"/>
            <c:bubble3D val="0"/>
            <c:spPr>
              <a:solidFill>
                <a:srgbClr val="507CB6"/>
              </a:solidFill>
            </c:spPr>
            <c:extLst>
              <c:ext xmlns:c16="http://schemas.microsoft.com/office/drawing/2014/chart" uri="{C3380CC4-5D6E-409C-BE32-E72D297353CC}">
                <c16:uniqueId val="{00000003-85DB-4230-9137-C3465BFF7252}"/>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0.73829999999999996</c:v>
                </c:pt>
                <c:pt idx="1">
                  <c:v>0.26169999999999999</c:v>
                </c:pt>
              </c:numCache>
            </c:numRef>
          </c:val>
          <c:extLst>
            <c:ext xmlns:c16="http://schemas.microsoft.com/office/drawing/2014/chart" uri="{C3380CC4-5D6E-409C-BE32-E72D297353CC}">
              <c16:uniqueId val="{00000004-85DB-4230-9137-C3465BFF7252}"/>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9E01-4532-9028-856DD7C51268}"/>
              </c:ext>
            </c:extLst>
          </c:dPt>
          <c:dPt>
            <c:idx val="1"/>
            <c:bubble3D val="0"/>
            <c:spPr>
              <a:solidFill>
                <a:srgbClr val="507CB6"/>
              </a:solidFill>
            </c:spPr>
            <c:extLst>
              <c:ext xmlns:c16="http://schemas.microsoft.com/office/drawing/2014/chart" uri="{C3380CC4-5D6E-409C-BE32-E72D297353CC}">
                <c16:uniqueId val="{00000003-9E01-4532-9028-856DD7C51268}"/>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0.4123</c:v>
                </c:pt>
                <c:pt idx="1">
                  <c:v>0.5877</c:v>
                </c:pt>
              </c:numCache>
            </c:numRef>
          </c:val>
          <c:extLst>
            <c:ext xmlns:c16="http://schemas.microsoft.com/office/drawing/2014/chart" uri="{C3380CC4-5D6E-409C-BE32-E72D297353CC}">
              <c16:uniqueId val="{00000004-9E01-4532-9028-856DD7C51268}"/>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E13-4EBE-B9BA-207839960979}"/>
              </c:ext>
            </c:extLst>
          </c:dPt>
          <c:dPt>
            <c:idx val="1"/>
            <c:invertIfNegative val="0"/>
            <c:bubble3D val="0"/>
            <c:spPr>
              <a:solidFill>
                <a:srgbClr val="507CB6"/>
              </a:solidFill>
              <a:ln w="0">
                <a:noFill/>
              </a:ln>
            </c:spPr>
            <c:extLst>
              <c:ext xmlns:c16="http://schemas.microsoft.com/office/drawing/2014/chart" uri="{C3380CC4-5D6E-409C-BE32-E72D297353CC}">
                <c16:uniqueId val="{00000003-9E13-4EBE-B9BA-207839960979}"/>
              </c:ext>
            </c:extLst>
          </c:dPt>
          <c:dPt>
            <c:idx val="2"/>
            <c:invertIfNegative val="0"/>
            <c:bubble3D val="0"/>
            <c:spPr>
              <a:solidFill>
                <a:srgbClr val="F9BE00"/>
              </a:solidFill>
              <a:ln w="0">
                <a:noFill/>
              </a:ln>
            </c:spPr>
            <c:extLst>
              <c:ext xmlns:c16="http://schemas.microsoft.com/office/drawing/2014/chart" uri="{C3380CC4-5D6E-409C-BE32-E72D297353CC}">
                <c16:uniqueId val="{00000005-9E13-4EBE-B9BA-207839960979}"/>
              </c:ext>
            </c:extLst>
          </c:dPt>
          <c:dPt>
            <c:idx val="3"/>
            <c:invertIfNegative val="0"/>
            <c:bubble3D val="0"/>
            <c:spPr>
              <a:solidFill>
                <a:srgbClr val="6BC8CD"/>
              </a:solidFill>
              <a:ln w="0">
                <a:noFill/>
              </a:ln>
            </c:spPr>
            <c:extLst>
              <c:ext xmlns:c16="http://schemas.microsoft.com/office/drawing/2014/chart" uri="{C3380CC4-5D6E-409C-BE32-E72D297353CC}">
                <c16:uniqueId val="{00000007-9E13-4EBE-B9BA-207839960979}"/>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Primary</c:v>
                </c:pt>
                <c:pt idx="1">
                  <c:v>Secondary</c:v>
                </c:pt>
                <c:pt idx="2">
                  <c:v>Further Education</c:v>
                </c:pt>
                <c:pt idx="3">
                  <c:v>Special Education</c:v>
                </c:pt>
              </c:strCache>
            </c:strRef>
          </c:cat>
          <c:val>
            <c:numRef>
              <c:f>Sheet1!$B$2:$B$5</c:f>
              <c:numCache>
                <c:formatCode>0.00%</c:formatCode>
                <c:ptCount val="4"/>
                <c:pt idx="0">
                  <c:v>0.67789999999999995</c:v>
                </c:pt>
                <c:pt idx="1">
                  <c:v>0.30199999999999999</c:v>
                </c:pt>
                <c:pt idx="2">
                  <c:v>6.7000000000000002E-3</c:v>
                </c:pt>
                <c:pt idx="3">
                  <c:v>1.34E-2</c:v>
                </c:pt>
              </c:numCache>
            </c:numRef>
          </c:val>
          <c:extLst>
            <c:ext xmlns:c16="http://schemas.microsoft.com/office/drawing/2014/chart" uri="{C3380CC4-5D6E-409C-BE32-E72D297353CC}">
              <c16:uniqueId val="{00000008-9E13-4EBE-B9BA-207839960979}"/>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E64-42AE-956D-0F65456714EB}"/>
              </c:ext>
            </c:extLst>
          </c:dPt>
          <c:dPt>
            <c:idx val="1"/>
            <c:invertIfNegative val="0"/>
            <c:bubble3D val="0"/>
            <c:spPr>
              <a:solidFill>
                <a:srgbClr val="507CB6"/>
              </a:solidFill>
              <a:ln w="0">
                <a:noFill/>
              </a:ln>
            </c:spPr>
            <c:extLst>
              <c:ext xmlns:c16="http://schemas.microsoft.com/office/drawing/2014/chart" uri="{C3380CC4-5D6E-409C-BE32-E72D297353CC}">
                <c16:uniqueId val="{00000003-6E64-42AE-956D-0F65456714EB}"/>
              </c:ext>
            </c:extLst>
          </c:dPt>
          <c:dPt>
            <c:idx val="2"/>
            <c:invertIfNegative val="0"/>
            <c:bubble3D val="0"/>
            <c:spPr>
              <a:solidFill>
                <a:srgbClr val="F9BE00"/>
              </a:solidFill>
              <a:ln w="0">
                <a:noFill/>
              </a:ln>
            </c:spPr>
            <c:extLst>
              <c:ext xmlns:c16="http://schemas.microsoft.com/office/drawing/2014/chart" uri="{C3380CC4-5D6E-409C-BE32-E72D297353CC}">
                <c16:uniqueId val="{00000005-6E64-42AE-956D-0F65456714EB}"/>
              </c:ext>
            </c:extLst>
          </c:dPt>
          <c:dPt>
            <c:idx val="3"/>
            <c:invertIfNegative val="0"/>
            <c:bubble3D val="0"/>
            <c:spPr>
              <a:solidFill>
                <a:srgbClr val="6BC8CD"/>
              </a:solidFill>
              <a:ln w="0">
                <a:noFill/>
              </a:ln>
            </c:spPr>
            <c:extLst>
              <c:ext xmlns:c16="http://schemas.microsoft.com/office/drawing/2014/chart" uri="{C3380CC4-5D6E-409C-BE32-E72D297353CC}">
                <c16:uniqueId val="{00000007-6E64-42AE-956D-0F65456714EB}"/>
              </c:ext>
            </c:extLst>
          </c:dPt>
          <c:dPt>
            <c:idx val="4"/>
            <c:invertIfNegative val="0"/>
            <c:bubble3D val="0"/>
            <c:spPr>
              <a:solidFill>
                <a:srgbClr val="FF8B4F"/>
              </a:solidFill>
              <a:ln w="0">
                <a:noFill/>
              </a:ln>
            </c:spPr>
            <c:extLst>
              <c:ext xmlns:c16="http://schemas.microsoft.com/office/drawing/2014/chart" uri="{C3380CC4-5D6E-409C-BE32-E72D297353CC}">
                <c16:uniqueId val="{00000009-6E64-42AE-956D-0F65456714EB}"/>
              </c:ext>
            </c:extLst>
          </c:dPt>
          <c:dPt>
            <c:idx val="5"/>
            <c:invertIfNegative val="0"/>
            <c:bubble3D val="0"/>
            <c:spPr>
              <a:solidFill>
                <a:srgbClr val="7D5E90"/>
              </a:solidFill>
              <a:ln w="0">
                <a:noFill/>
              </a:ln>
            </c:spPr>
            <c:extLst>
              <c:ext xmlns:c16="http://schemas.microsoft.com/office/drawing/2014/chart" uri="{C3380CC4-5D6E-409C-BE32-E72D297353CC}">
                <c16:uniqueId val="{0000000B-6E64-42AE-956D-0F65456714EB}"/>
              </c:ext>
            </c:extLst>
          </c:dPt>
          <c:dPt>
            <c:idx val="6"/>
            <c:invertIfNegative val="0"/>
            <c:bubble3D val="0"/>
            <c:spPr>
              <a:solidFill>
                <a:srgbClr val="D25F90"/>
              </a:solidFill>
              <a:ln w="0">
                <a:noFill/>
              </a:ln>
            </c:spPr>
            <c:extLst>
              <c:ext xmlns:c16="http://schemas.microsoft.com/office/drawing/2014/chart" uri="{C3380CC4-5D6E-409C-BE32-E72D297353CC}">
                <c16:uniqueId val="{0000000D-6E64-42AE-956D-0F65456714EB}"/>
              </c:ext>
            </c:extLst>
          </c:dPt>
          <c:dPt>
            <c:idx val="7"/>
            <c:invertIfNegative val="0"/>
            <c:bubble3D val="0"/>
            <c:spPr>
              <a:solidFill>
                <a:srgbClr val="C7B879"/>
              </a:solidFill>
              <a:ln w="0">
                <a:noFill/>
              </a:ln>
            </c:spPr>
            <c:extLst>
              <c:ext xmlns:c16="http://schemas.microsoft.com/office/drawing/2014/chart" uri="{C3380CC4-5D6E-409C-BE32-E72D297353CC}">
                <c16:uniqueId val="{0000000F-6E64-42AE-956D-0F65456714EB}"/>
              </c:ext>
            </c:extLst>
          </c:dPt>
          <c:dPt>
            <c:idx val="8"/>
            <c:invertIfNegative val="0"/>
            <c:bubble3D val="0"/>
            <c:spPr>
              <a:solidFill>
                <a:srgbClr val="DB4D5C"/>
              </a:solidFill>
              <a:ln w="0">
                <a:noFill/>
              </a:ln>
            </c:spPr>
            <c:extLst>
              <c:ext xmlns:c16="http://schemas.microsoft.com/office/drawing/2014/chart" uri="{C3380CC4-5D6E-409C-BE32-E72D297353CC}">
                <c16:uniqueId val="{00000011-6E64-42AE-956D-0F65456714EB}"/>
              </c:ext>
            </c:extLst>
          </c:dPt>
          <c:dPt>
            <c:idx val="9"/>
            <c:invertIfNegative val="0"/>
            <c:bubble3D val="0"/>
            <c:spPr>
              <a:solidFill>
                <a:srgbClr val="768086"/>
              </a:solidFill>
              <a:ln w="0">
                <a:noFill/>
              </a:ln>
            </c:spPr>
            <c:extLst>
              <c:ext xmlns:c16="http://schemas.microsoft.com/office/drawing/2014/chart" uri="{C3380CC4-5D6E-409C-BE32-E72D297353CC}">
                <c16:uniqueId val="{00000013-6E64-42AE-956D-0F65456714EB}"/>
              </c:ext>
            </c:extLst>
          </c:dPt>
          <c:dPt>
            <c:idx val="10"/>
            <c:invertIfNegative val="0"/>
            <c:bubble3D val="0"/>
            <c:spPr>
              <a:solidFill>
                <a:srgbClr val="00BF6F"/>
              </a:solidFill>
              <a:ln w="0">
                <a:noFill/>
              </a:ln>
            </c:spPr>
            <c:extLst>
              <c:ext xmlns:c16="http://schemas.microsoft.com/office/drawing/2014/chart" uri="{C3380CC4-5D6E-409C-BE32-E72D297353CC}">
                <c16:uniqueId val="{00000015-6E64-42AE-956D-0F65456714EB}"/>
              </c:ext>
            </c:extLst>
          </c:dPt>
          <c:dPt>
            <c:idx val="11"/>
            <c:invertIfNegative val="0"/>
            <c:bubble3D val="0"/>
            <c:spPr>
              <a:solidFill>
                <a:srgbClr val="507CB6"/>
              </a:solidFill>
              <a:ln w="0">
                <a:noFill/>
              </a:ln>
            </c:spPr>
            <c:extLst>
              <c:ext xmlns:c16="http://schemas.microsoft.com/office/drawing/2014/chart" uri="{C3380CC4-5D6E-409C-BE32-E72D297353CC}">
                <c16:uniqueId val="{00000017-6E64-42AE-956D-0F65456714EB}"/>
              </c:ext>
            </c:extLst>
          </c:dPt>
          <c:dPt>
            <c:idx val="12"/>
            <c:invertIfNegative val="0"/>
            <c:bubble3D val="0"/>
            <c:spPr>
              <a:solidFill>
                <a:srgbClr val="F9BE00"/>
              </a:solidFill>
              <a:ln w="0">
                <a:noFill/>
              </a:ln>
            </c:spPr>
            <c:extLst>
              <c:ext xmlns:c16="http://schemas.microsoft.com/office/drawing/2014/chart" uri="{C3380CC4-5D6E-409C-BE32-E72D297353CC}">
                <c16:uniqueId val="{00000019-6E64-42AE-956D-0F65456714EB}"/>
              </c:ext>
            </c:extLst>
          </c:dPt>
          <c:dPt>
            <c:idx val="13"/>
            <c:invertIfNegative val="0"/>
            <c:bubble3D val="0"/>
            <c:spPr>
              <a:solidFill>
                <a:srgbClr val="6BC8CD"/>
              </a:solidFill>
              <a:ln w="0">
                <a:noFill/>
              </a:ln>
            </c:spPr>
            <c:extLst>
              <c:ext xmlns:c16="http://schemas.microsoft.com/office/drawing/2014/chart" uri="{C3380CC4-5D6E-409C-BE32-E72D297353CC}">
                <c16:uniqueId val="{0000001B-6E64-42AE-956D-0F65456714EB}"/>
              </c:ext>
            </c:extLst>
          </c:dPt>
          <c:dPt>
            <c:idx val="14"/>
            <c:invertIfNegative val="0"/>
            <c:bubble3D val="0"/>
            <c:spPr>
              <a:solidFill>
                <a:srgbClr val="FF8B4F"/>
              </a:solidFill>
              <a:ln w="0">
                <a:noFill/>
              </a:ln>
            </c:spPr>
            <c:extLst>
              <c:ext xmlns:c16="http://schemas.microsoft.com/office/drawing/2014/chart" uri="{C3380CC4-5D6E-409C-BE32-E72D297353CC}">
                <c16:uniqueId val="{0000001D-6E64-42AE-956D-0F65456714EB}"/>
              </c:ext>
            </c:extLst>
          </c:dPt>
          <c:dPt>
            <c:idx val="15"/>
            <c:invertIfNegative val="0"/>
            <c:bubble3D val="0"/>
            <c:spPr>
              <a:solidFill>
                <a:srgbClr val="7D5E90"/>
              </a:solidFill>
              <a:ln w="0">
                <a:noFill/>
              </a:ln>
            </c:spPr>
            <c:extLst>
              <c:ext xmlns:c16="http://schemas.microsoft.com/office/drawing/2014/chart" uri="{C3380CC4-5D6E-409C-BE32-E72D297353CC}">
                <c16:uniqueId val="{0000001F-6E64-42AE-956D-0F65456714EB}"/>
              </c:ext>
            </c:extLst>
          </c:dPt>
          <c:dPt>
            <c:idx val="16"/>
            <c:invertIfNegative val="0"/>
            <c:bubble3D val="0"/>
            <c:spPr>
              <a:solidFill>
                <a:srgbClr val="D25F90"/>
              </a:solidFill>
              <a:ln w="0">
                <a:noFill/>
              </a:ln>
            </c:spPr>
            <c:extLst>
              <c:ext xmlns:c16="http://schemas.microsoft.com/office/drawing/2014/chart" uri="{C3380CC4-5D6E-409C-BE32-E72D297353CC}">
                <c16:uniqueId val="{00000021-6E64-42AE-956D-0F65456714EB}"/>
              </c:ext>
            </c:extLst>
          </c:dPt>
          <c:dPt>
            <c:idx val="17"/>
            <c:invertIfNegative val="0"/>
            <c:bubble3D val="0"/>
            <c:spPr>
              <a:solidFill>
                <a:srgbClr val="C7B879"/>
              </a:solidFill>
              <a:ln w="0">
                <a:noFill/>
              </a:ln>
            </c:spPr>
            <c:extLst>
              <c:ext xmlns:c16="http://schemas.microsoft.com/office/drawing/2014/chart" uri="{C3380CC4-5D6E-409C-BE32-E72D297353CC}">
                <c16:uniqueId val="{00000023-6E64-42AE-956D-0F65456714EB}"/>
              </c:ext>
            </c:extLst>
          </c:dPt>
          <c:dPt>
            <c:idx val="18"/>
            <c:invertIfNegative val="0"/>
            <c:bubble3D val="0"/>
            <c:spPr>
              <a:solidFill>
                <a:srgbClr val="DB4D5C"/>
              </a:solidFill>
              <a:ln w="0">
                <a:noFill/>
              </a:ln>
            </c:spPr>
            <c:extLst>
              <c:ext xmlns:c16="http://schemas.microsoft.com/office/drawing/2014/chart" uri="{C3380CC4-5D6E-409C-BE32-E72D297353CC}">
                <c16:uniqueId val="{00000025-6E64-42AE-956D-0F65456714EB}"/>
              </c:ext>
            </c:extLst>
          </c:dPt>
          <c:dPt>
            <c:idx val="19"/>
            <c:invertIfNegative val="0"/>
            <c:bubble3D val="0"/>
            <c:spPr>
              <a:solidFill>
                <a:srgbClr val="768086"/>
              </a:solidFill>
              <a:ln w="0">
                <a:noFill/>
              </a:ln>
            </c:spPr>
            <c:extLst>
              <c:ext xmlns:c16="http://schemas.microsoft.com/office/drawing/2014/chart" uri="{C3380CC4-5D6E-409C-BE32-E72D297353CC}">
                <c16:uniqueId val="{00000027-6E64-42AE-956D-0F65456714EB}"/>
              </c:ext>
            </c:extLst>
          </c:dPt>
          <c:dPt>
            <c:idx val="20"/>
            <c:invertIfNegative val="0"/>
            <c:bubble3D val="0"/>
            <c:spPr>
              <a:solidFill>
                <a:srgbClr val="00BF6F"/>
              </a:solidFill>
              <a:ln w="0">
                <a:noFill/>
              </a:ln>
            </c:spPr>
            <c:extLst>
              <c:ext xmlns:c16="http://schemas.microsoft.com/office/drawing/2014/chart" uri="{C3380CC4-5D6E-409C-BE32-E72D297353CC}">
                <c16:uniqueId val="{00000029-6E64-42AE-956D-0F65456714EB}"/>
              </c:ext>
            </c:extLst>
          </c:dPt>
          <c:dPt>
            <c:idx val="21"/>
            <c:invertIfNegative val="0"/>
            <c:bubble3D val="0"/>
            <c:spPr>
              <a:solidFill>
                <a:srgbClr val="507CB6"/>
              </a:solidFill>
              <a:ln w="0">
                <a:noFill/>
              </a:ln>
            </c:spPr>
            <c:extLst>
              <c:ext xmlns:c16="http://schemas.microsoft.com/office/drawing/2014/chart" uri="{C3380CC4-5D6E-409C-BE32-E72D297353CC}">
                <c16:uniqueId val="{0000002B-6E64-42AE-956D-0F65456714EB}"/>
              </c:ext>
            </c:extLst>
          </c:dPt>
          <c:dPt>
            <c:idx val="22"/>
            <c:invertIfNegative val="0"/>
            <c:bubble3D val="0"/>
            <c:spPr>
              <a:solidFill>
                <a:srgbClr val="F9BE00"/>
              </a:solidFill>
              <a:ln w="0">
                <a:noFill/>
              </a:ln>
            </c:spPr>
            <c:extLst>
              <c:ext xmlns:c16="http://schemas.microsoft.com/office/drawing/2014/chart" uri="{C3380CC4-5D6E-409C-BE32-E72D297353CC}">
                <c16:uniqueId val="{0000002D-6E64-42AE-956D-0F65456714EB}"/>
              </c:ext>
            </c:extLst>
          </c:dPt>
          <c:dPt>
            <c:idx val="23"/>
            <c:invertIfNegative val="0"/>
            <c:bubble3D val="0"/>
            <c:spPr>
              <a:solidFill>
                <a:srgbClr val="6BC8CD"/>
              </a:solidFill>
              <a:ln w="0">
                <a:noFill/>
              </a:ln>
            </c:spPr>
            <c:extLst>
              <c:ext xmlns:c16="http://schemas.microsoft.com/office/drawing/2014/chart" uri="{C3380CC4-5D6E-409C-BE32-E72D297353CC}">
                <c16:uniqueId val="{0000002F-6E64-42AE-956D-0F65456714EB}"/>
              </c:ext>
            </c:extLst>
          </c:dPt>
          <c:dPt>
            <c:idx val="24"/>
            <c:invertIfNegative val="0"/>
            <c:bubble3D val="0"/>
            <c:spPr>
              <a:solidFill>
                <a:srgbClr val="FF8B4F"/>
              </a:solidFill>
              <a:ln w="0">
                <a:noFill/>
              </a:ln>
            </c:spPr>
            <c:extLst>
              <c:ext xmlns:c16="http://schemas.microsoft.com/office/drawing/2014/chart" uri="{C3380CC4-5D6E-409C-BE32-E72D297353CC}">
                <c16:uniqueId val="{00000031-6E64-42AE-956D-0F65456714EB}"/>
              </c:ext>
            </c:extLst>
          </c:dPt>
          <c:dPt>
            <c:idx val="25"/>
            <c:invertIfNegative val="0"/>
            <c:bubble3D val="0"/>
            <c:spPr>
              <a:solidFill>
                <a:srgbClr val="7D5E90"/>
              </a:solidFill>
              <a:ln w="0">
                <a:noFill/>
              </a:ln>
            </c:spPr>
            <c:extLst>
              <c:ext xmlns:c16="http://schemas.microsoft.com/office/drawing/2014/chart" uri="{C3380CC4-5D6E-409C-BE32-E72D297353CC}">
                <c16:uniqueId val="{00000033-6E64-42AE-956D-0F65456714EB}"/>
              </c:ext>
            </c:extLst>
          </c:dPt>
          <c:dPt>
            <c:idx val="26"/>
            <c:invertIfNegative val="0"/>
            <c:bubble3D val="0"/>
            <c:spPr>
              <a:solidFill>
                <a:srgbClr val="D25F90"/>
              </a:solidFill>
              <a:ln w="0">
                <a:noFill/>
              </a:ln>
            </c:spPr>
            <c:extLst>
              <c:ext xmlns:c16="http://schemas.microsoft.com/office/drawing/2014/chart" uri="{C3380CC4-5D6E-409C-BE32-E72D297353CC}">
                <c16:uniqueId val="{00000035-6E64-42AE-956D-0F65456714EB}"/>
              </c:ext>
            </c:extLst>
          </c:dPt>
          <c:dPt>
            <c:idx val="27"/>
            <c:invertIfNegative val="0"/>
            <c:bubble3D val="0"/>
            <c:spPr>
              <a:solidFill>
                <a:srgbClr val="C7B879"/>
              </a:solidFill>
              <a:ln w="0">
                <a:noFill/>
              </a:ln>
            </c:spPr>
            <c:extLst>
              <c:ext xmlns:c16="http://schemas.microsoft.com/office/drawing/2014/chart" uri="{C3380CC4-5D6E-409C-BE32-E72D297353CC}">
                <c16:uniqueId val="{00000037-6E64-42AE-956D-0F65456714EB}"/>
              </c:ext>
            </c:extLst>
          </c:dPt>
          <c:dLbls>
            <c:numFmt formatCode="0.0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Art and Design</c:v>
                </c:pt>
                <c:pt idx="1">
                  <c:v>Biology ( with Science)</c:v>
                </c:pt>
                <c:pt idx="2">
                  <c:v>Business Education</c:v>
                </c:pt>
                <c:pt idx="3">
                  <c:v>Chemistry ( with Science)</c:v>
                </c:pt>
                <c:pt idx="4">
                  <c:v>Classics ( Latin, Greek, and Classical Studies)</c:v>
                </c:pt>
                <c:pt idx="5">
                  <c:v>Community Languages (e.g.Mandarin)</c:v>
                </c:pt>
                <c:pt idx="6">
                  <c:v>Computing Science</c:v>
                </c:pt>
                <c:pt idx="7">
                  <c:v>Dance</c:v>
                </c:pt>
                <c:pt idx="8">
                  <c:v>Drama</c:v>
                </c:pt>
                <c:pt idx="9">
                  <c:v>Economics</c:v>
                </c:pt>
                <c:pt idx="10">
                  <c:v>English</c:v>
                </c:pt>
                <c:pt idx="11">
                  <c:v>Gaelic</c:v>
                </c:pt>
                <c:pt idx="12">
                  <c:v>Geography</c:v>
                </c:pt>
                <c:pt idx="13">
                  <c:v>Geology</c:v>
                </c:pt>
                <c:pt idx="14">
                  <c:v>History</c:v>
                </c:pt>
                <c:pt idx="15">
                  <c:v>Home Economics</c:v>
                </c:pt>
                <c:pt idx="16">
                  <c:v>Mathematics</c:v>
                </c:pt>
                <c:pt idx="17">
                  <c:v>Media Studies</c:v>
                </c:pt>
                <c:pt idx="18">
                  <c:v>Modern Foreign Languages</c:v>
                </c:pt>
                <c:pt idx="19">
                  <c:v>Music</c:v>
                </c:pt>
                <c:pt idx="20">
                  <c:v>Physical Education</c:v>
                </c:pt>
                <c:pt idx="21">
                  <c:v>Physics ( with Science)</c:v>
                </c:pt>
                <c:pt idx="22">
                  <c:v>Philosophy</c:v>
                </c:pt>
                <c:pt idx="23">
                  <c:v>Psychology</c:v>
                </c:pt>
                <c:pt idx="24">
                  <c:v>Religious Education</c:v>
                </c:pt>
                <c:pt idx="25">
                  <c:v>Sociology</c:v>
                </c:pt>
                <c:pt idx="26">
                  <c:v>Technological Education</c:v>
                </c:pt>
                <c:pt idx="27">
                  <c:v>TESOL</c:v>
                </c:pt>
              </c:strCache>
            </c:strRef>
          </c:cat>
          <c:val>
            <c:numRef>
              <c:f>Sheet1!$B$2:$B$29</c:f>
              <c:numCache>
                <c:formatCode>0.00%</c:formatCode>
                <c:ptCount val="28"/>
                <c:pt idx="0">
                  <c:v>8.6999999999999994E-2</c:v>
                </c:pt>
                <c:pt idx="1">
                  <c:v>6.5199999999999994E-2</c:v>
                </c:pt>
                <c:pt idx="2">
                  <c:v>2.1700000000000001E-2</c:v>
                </c:pt>
                <c:pt idx="3">
                  <c:v>4.3499999999999997E-2</c:v>
                </c:pt>
                <c:pt idx="4">
                  <c:v>0</c:v>
                </c:pt>
                <c:pt idx="5">
                  <c:v>0</c:v>
                </c:pt>
                <c:pt idx="6">
                  <c:v>0</c:v>
                </c:pt>
                <c:pt idx="7">
                  <c:v>2.1700000000000001E-2</c:v>
                </c:pt>
                <c:pt idx="8">
                  <c:v>2.1700000000000001E-2</c:v>
                </c:pt>
                <c:pt idx="9">
                  <c:v>0</c:v>
                </c:pt>
                <c:pt idx="10">
                  <c:v>0.26090000000000002</c:v>
                </c:pt>
                <c:pt idx="11">
                  <c:v>0</c:v>
                </c:pt>
                <c:pt idx="12">
                  <c:v>4.3499999999999997E-2</c:v>
                </c:pt>
                <c:pt idx="13">
                  <c:v>0</c:v>
                </c:pt>
                <c:pt idx="14">
                  <c:v>0.13039999999999999</c:v>
                </c:pt>
                <c:pt idx="15">
                  <c:v>0</c:v>
                </c:pt>
                <c:pt idx="16">
                  <c:v>6.5199999999999994E-2</c:v>
                </c:pt>
                <c:pt idx="17">
                  <c:v>2.1700000000000001E-2</c:v>
                </c:pt>
                <c:pt idx="18">
                  <c:v>8.6999999999999994E-2</c:v>
                </c:pt>
                <c:pt idx="19">
                  <c:v>2.1700000000000001E-2</c:v>
                </c:pt>
                <c:pt idx="20">
                  <c:v>6.5199999999999994E-2</c:v>
                </c:pt>
                <c:pt idx="21">
                  <c:v>2.1700000000000001E-2</c:v>
                </c:pt>
                <c:pt idx="22">
                  <c:v>0</c:v>
                </c:pt>
                <c:pt idx="23">
                  <c:v>2.1700000000000001E-2</c:v>
                </c:pt>
                <c:pt idx="24">
                  <c:v>0</c:v>
                </c:pt>
                <c:pt idx="25">
                  <c:v>0</c:v>
                </c:pt>
                <c:pt idx="26">
                  <c:v>0</c:v>
                </c:pt>
                <c:pt idx="27">
                  <c:v>0</c:v>
                </c:pt>
              </c:numCache>
            </c:numRef>
          </c:val>
          <c:extLst>
            <c:ext xmlns:c16="http://schemas.microsoft.com/office/drawing/2014/chart" uri="{C3380CC4-5D6E-409C-BE32-E72D297353CC}">
              <c16:uniqueId val="{00000038-6E64-42AE-956D-0F65456714EB}"/>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64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2CA2F4-6F70-4B81-9182-9FF4886343B7}" type="datetimeFigureOut">
              <a:rPr lang="en-GB" smtClean="0"/>
              <a:t>2024-11-04</a:t>
            </a:fld>
            <a:endParaRPr lang="en-GB"/>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42299963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CA2F4-6F70-4B81-9182-9FF4886343B7}" type="datetimeFigureOut">
              <a:rPr lang="en-GB" smtClean="0"/>
              <a:t>2024-11-04</a:t>
            </a:fld>
            <a:endParaRPr lang="en-GB"/>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238484912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2CA2F4-6F70-4B81-9182-9FF4886343B7}" type="datetimeFigureOut">
              <a:rPr lang="en-GB" smtClean="0"/>
              <a:t>2024-11-04</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248976747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2CA2F4-6F70-4B81-9182-9FF4886343B7}" type="datetimeFigureOut">
              <a:rPr lang="en-GB" smtClean="0"/>
              <a:t>2024-11-04</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39655483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2CA2F4-6F70-4B81-9182-9FF4886343B7}" type="datetimeFigureOut">
              <a:rPr lang="en-GB" smtClean="0"/>
              <a:t>2024-11-04</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309640387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2CA2F4-6F70-4B81-9182-9FF4886343B7}" type="datetimeFigureOut">
              <a:rPr lang="en-GB" smtClean="0"/>
              <a:t>2024-11-04</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1889564180"/>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Tree>
    <p:extLst>
      <p:ext uri="{BB962C8B-B14F-4D97-AF65-F5344CB8AC3E}">
        <p14:creationId xmlns:p14="http://schemas.microsoft.com/office/powerpoint/2010/main" val="2275770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832998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29066"/>
            <a:ext cx="9144000" cy="548713"/>
          </a:xfrm>
        </p:spPr>
        <p:txBody>
          <a:bodyPr>
            <a:noAutofit/>
          </a:bodyPr>
          <a:lstStyle>
            <a:lvl1pPr>
              <a:defRPr sz="2400"/>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76430" y="4801394"/>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203551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2CA2F4-6F70-4B81-9182-9FF4886343B7}" type="datetimeFigureOut">
              <a:rPr lang="en-GB" smtClean="0"/>
              <a:t>2024-11-04</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282302172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2CA2F4-6F70-4B81-9182-9FF4886343B7}" type="datetimeFigureOut">
              <a:rPr lang="en-GB" smtClean="0"/>
              <a:t>2024-11-04</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155067787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CA2F4-6F70-4B81-9182-9FF4886343B7}" type="datetimeFigureOut">
              <a:rPr lang="en-GB" smtClean="0"/>
              <a:t>2024-11-04</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178333622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2CA2F4-6F70-4B81-9182-9FF4886343B7}" type="datetimeFigureOut">
              <a:rPr lang="en-GB" smtClean="0"/>
              <a:t>2024-11-04</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686909080"/>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2CA2F4-6F70-4B81-9182-9FF4886343B7}" type="datetimeFigureOut">
              <a:rPr lang="en-GB" smtClean="0"/>
              <a:t>2024-11-04</a:t>
            </a:fld>
            <a:endParaRPr lang="en-GB"/>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3873040604"/>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fld id="{C764DE79-268F-4C1A-8933-263129D2AF90}" type="datetimeFigureOut">
              <a:rPr lang="en-US" dirty="0"/>
              <a:t>11/4/2024</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A88B48FB-E956-2048-9E74-C69E7CAA26CC}" type="slidenum">
              <a:rPr lang="en-US" smtClean="0"/>
              <a:pPr/>
              <a:t>‹#›</a:t>
            </a:fld>
            <a:endParaRPr lang="en-US" dirty="0"/>
          </a:p>
        </p:txBody>
      </p:sp>
    </p:spTree>
    <p:extLst>
      <p:ext uri="{BB962C8B-B14F-4D97-AF65-F5344CB8AC3E}">
        <p14:creationId xmlns:p14="http://schemas.microsoft.com/office/powerpoint/2010/main" val="551412855"/>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Edinburgh Supply Teachers</a:t>
            </a:r>
            <a:endParaRPr dirty="0"/>
          </a:p>
        </p:txBody>
      </p:sp>
      <p:sp>
        <p:nvSpPr>
          <p:cNvPr id="3" name="Text Placeholder 2"/>
          <p:cNvSpPr>
            <a:spLocks noGrp="1"/>
          </p:cNvSpPr>
          <p:nvPr>
            <p:ph type="body" sz="quarter" idx="12"/>
          </p:nvPr>
        </p:nvSpPr>
        <p:spPr/>
        <p:txBody>
          <a:bodyPr/>
          <a:lstStyle/>
          <a:p>
            <a:r>
              <a:rPr lang="en-GB" dirty="0"/>
              <a:t>Thursday, May 30, 2024</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Q8: For which category is your current GTCS Registration?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149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Q9: If it is for secondary, please select your subject/ main subject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46   Skipped: 103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0" y="80645"/>
            <a:ext cx="9144000" cy="548713"/>
          </a:xfrm>
        </p:spPr>
        <p:txBody>
          <a:bodyPr>
            <a:normAutofit fontScale="90000"/>
          </a:bodyPr>
          <a:lstStyle/>
          <a:p>
            <a:r>
              <a:rPr lang="en-GB" dirty="0"/>
              <a:t>Q10: Thinking about the time from the beginning of term in January 2024 to 27 March 2024, how often were you able to secure supply work?</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110   Skipped: 39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Q12: In which sector was this work ( or the majority of this work) undertaken?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93   Skipped: 56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Q13: Thinking now about the academic year, 2023-24, so far, has the majority of your supply work been...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94   Skipped: 55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Q14: Thinking about your supply work since August 2023, have you been satisfied your pay was calculated correctly on each occasion?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94   Skipped: 55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Q15: If you thought it wasn’t, was the matter resolved to your satisfaction?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50   Skipped: 99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Q16: Have you found CEC’s Teacher Booker system easy to use to obtain work?</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111   Skipped: 38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Q18: Overall how would you rate Teacher Booker? (One star being poor and 5 stars being excellent.)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109   Skipped: 40</a:t>
            </a:r>
            <a:endParaRPr dirty="0"/>
          </a:p>
        </p:txBody>
      </p:sp>
      <p:grpSp>
        <p:nvGrpSpPr>
          <p:cNvPr id="4" name="Group 3"/>
          <p:cNvGrpSpPr/>
          <p:nvPr/>
        </p:nvGrpSpPr>
        <p:grpSpPr>
          <a:xfrm>
            <a:off x="1881672" y="2150222"/>
            <a:ext cx="5380655" cy="839000"/>
            <a:chOff x="1459967" y="2191390"/>
            <a:chExt cx="6209161" cy="968188"/>
          </a:xfrm>
        </p:grpSpPr>
        <p:sp>
          <p:nvSpPr>
            <p:cNvPr id="5" name="Star: 5 Points 4"/>
            <p:cNvSpPr/>
            <p:nvPr/>
          </p:nvSpPr>
          <p:spPr>
            <a:xfrm>
              <a:off x="1459967" y="2191390"/>
              <a:ext cx="968188" cy="968188"/>
            </a:xfrm>
            <a:prstGeom prst="star5">
              <a:avLst/>
            </a:prstGeom>
            <a:solidFill>
              <a:srgbClr val="00BF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Star: 5 Points 5"/>
            <p:cNvSpPr/>
            <p:nvPr/>
          </p:nvSpPr>
          <p:spPr>
            <a:xfrm>
              <a:off x="2781389" y="2191390"/>
              <a:ext cx="968188" cy="968188"/>
            </a:xfrm>
            <a:prstGeom prst="star5">
              <a:avLst/>
            </a:prstGeom>
            <a:solidFill>
              <a:srgbClr val="00BF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Star: 5 Points 6"/>
            <p:cNvSpPr/>
            <p:nvPr/>
          </p:nvSpPr>
          <p:spPr>
            <a:xfrm>
              <a:off x="4102811" y="2191390"/>
              <a:ext cx="968188" cy="968188"/>
            </a:xfrm>
            <a:prstGeom prst="star5">
              <a:avLst/>
            </a:prstGeom>
            <a:gradFill flip="none" rotWithShape="1">
              <a:gsLst>
                <a:gs pos="96000">
                  <a:srgbClr val="FFDA6D">
                    <a:alpha val="0"/>
                  </a:srgbClr>
                </a:gs>
                <a:gs pos="94000">
                  <a:srgbClr val="00BF6F"/>
                </a:gs>
                <a:gs pos="0">
                  <a:srgbClr val="00BF6F"/>
                </a:gs>
                <a:gs pos="100000">
                  <a:srgbClr val="00BF6F">
                    <a:tint val="23500"/>
                    <a:satMod val="160000"/>
                    <a:alpha val="0"/>
                  </a:srgbClr>
                </a:gs>
              </a:gsLst>
              <a:lin ang="0" scaled="0"/>
              <a:tileRect/>
            </a:gradFill>
            <a:ln w="28575">
              <a:solidFill>
                <a:srgbClr val="00BF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Star: 5 Points 7"/>
            <p:cNvSpPr/>
            <p:nvPr/>
          </p:nvSpPr>
          <p:spPr>
            <a:xfrm>
              <a:off x="5424233" y="2191390"/>
              <a:ext cx="968188" cy="968188"/>
            </a:xfrm>
            <a:prstGeom prst="star5">
              <a:avLst/>
            </a:prstGeom>
            <a:noFill/>
            <a:ln w="28575">
              <a:solidFill>
                <a:srgbClr val="00BF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Star: 5 Points 8"/>
            <p:cNvSpPr/>
            <p:nvPr/>
          </p:nvSpPr>
          <p:spPr>
            <a:xfrm>
              <a:off x="6745655" y="2191390"/>
              <a:ext cx="968188" cy="968188"/>
            </a:xfrm>
            <a:prstGeom prst="star5">
              <a:avLst/>
            </a:prstGeom>
            <a:noFill/>
            <a:ln w="28575">
              <a:solidFill>
                <a:srgbClr val="00BF6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Q20: As part of your most common type of supply work, did you normally/ on most occasions (Please select as many as apply.)</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99   Skipped: 50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fontScale="92500" lnSpcReduction="10000"/>
          </a:bodyPr>
          <a:lstStyle/>
          <a:p>
            <a:r>
              <a:rPr lang="en-GB" dirty="0"/>
              <a:t>Date Created: Thursday, April 25, 2024</a:t>
            </a:r>
            <a:endParaRPr dirty="0"/>
          </a:p>
        </p:txBody>
      </p:sp>
      <p:sp>
        <p:nvSpPr>
          <p:cNvPr id="3" name="Title 2"/>
          <p:cNvSpPr>
            <a:spLocks noGrp="1"/>
          </p:cNvSpPr>
          <p:nvPr>
            <p:ph type="title"/>
          </p:nvPr>
        </p:nvSpPr>
        <p:spPr/>
        <p:txBody>
          <a:bodyPr/>
          <a:lstStyle/>
          <a:p>
            <a:r>
              <a:rPr lang="en-GB" dirty="0"/>
              <a:t>164</a:t>
            </a:r>
            <a:endParaRPr dirty="0"/>
          </a:p>
        </p:txBody>
      </p:sp>
      <p:sp>
        <p:nvSpPr>
          <p:cNvPr id="4" name="Text Placaholder 3"/>
          <p:cNvSpPr>
            <a:spLocks noGrp="1"/>
          </p:cNvSpPr>
          <p:nvPr>
            <p:ph type="body" sz="quarter" idx="17"/>
          </p:nvPr>
        </p:nvSpPr>
        <p:spPr/>
        <p:txBody>
          <a:bodyPr>
            <a:normAutofit fontScale="77500" lnSpcReduction="20000"/>
          </a:bodyPr>
          <a:lstStyle/>
          <a:p>
            <a:r>
              <a:rPr lang="en-GB" dirty="0"/>
              <a:t>Total Responses</a:t>
            </a:r>
            <a:endParaRPr dirty="0"/>
          </a:p>
        </p:txBody>
      </p:sp>
      <p:sp>
        <p:nvSpPr>
          <p:cNvPr id="5" name="Text Placaholder 4"/>
          <p:cNvSpPr>
            <a:spLocks noGrp="1"/>
          </p:cNvSpPr>
          <p:nvPr>
            <p:ph type="body" sz="quarter" idx="18"/>
          </p:nvPr>
        </p:nvSpPr>
        <p:spPr/>
        <p:txBody>
          <a:bodyPr>
            <a:normAutofit fontScale="92500" lnSpcReduction="10000"/>
          </a:bodyPr>
          <a:lstStyle/>
          <a:p>
            <a:r>
              <a:rPr lang="en-GB" dirty="0"/>
              <a:t>Complete Responses: 164</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Q21: While you have been working on supply this academic year, have you sought out your own Professional Learning?</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106   Skipped: 43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Q22: If this is not your first year doing supply work, have you had annual PRD meetings?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88   Skipped: 61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Q24: If you have been a supply teacher before August 2023, have you had to fulfil the requirements of the Professional Update scheme?</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85   Skipped: 64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Q25: If you did undertake PU, was it difficult to complete?</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47   Skipped: 102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Q27: Thinking about your experience as a supply teacher since August 2023 until now, or before that if you have not had supply work in CEC this session, in all or the vast majority of cases...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Q27: Thinking about your experience as a supply teacher since August 2023 until now, or before that if you have not had supply work in CEC this session, in all or the vast majority of cases...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Q27: Thinking about your experience as a supply teacher since August 2023 until now, or before that if you have not had supply work in CEC this session, in all or the vast majority of cases...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Q27: Thinking about your experience as a supply teacher since August 2023 until now, or before that if you have not had supply work in CEC this session, in all or the vast majority of cases...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Q28: Pupil additional support needs?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Q29: Health and safety issues (e.g. fire procedures)?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Q1: Are you on CEC’s supply list as you are a teacher who has…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148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Q30: Log-in details for computers?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Q31: The registration process?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100   Skipped: 49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Q32: Lesson plans for the day?</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Q33: Schemes of work/relevant teaching materials?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Q34: Where you can find resources such as pens, paper and so on?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Q35: Where rooms are/ a map of the school/ a tour of the school?</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Q36: The staff signing-in and out process?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Q37: Where to get keys for access to rooms and, if appropriate, to toilets?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Q38: Key school policies, e.g, use of mobile phones, pupil toilet access?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Q39: What you have to do in relation to processing claims for pay?</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Q2: Do you have a protected characteristic under the terms of the Equality Act 2010 ( e.g. Are from BME community; are a disabled member; are pregnant)?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149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Q40: How to access the staffroom, food and drink facilities and toilets?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101   Skipped: 48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Q41: What to do in case of accidents/ a need for first aid?</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Q42: What to do in an emergency/ when in need of assistance?</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101   Skipped: 48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Q43: Current issues within the school e.g. building work, roof leak?</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Q44: A copy of your timetable with breaks and lunchtime indicated and, where appropriate, length of teaching periods?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101   Skipped: 48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Q45: Pupil behaviour issues?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Q46: Pupil medical needs?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Q47: How often do you need to bring in or buy your own resources for teaching or to create them if you are returning to the same school the following day?</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101   Skipped: 48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Q48: Thinking about the academic year to date (or last session if you have not been on supply in CEC this session), have you experienced any verbal or physical abuse from pupils?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101   Skipped: 48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Q49: Thinking about the academic year to date (or last session if you have not been on supply in CEC this session), have you experienced verbal abuse from pupils?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77   Skipped: 72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Are you on the supply list…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148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Q50: If yes, was appropriate action taken?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73   Skipped: 76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Q51: Thinking about the academic year to date (or last session if you have not been on supply in CEC this session), have you experienced physical violence from pupils?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79   Skipped: 70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Q52: If yes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35   Skipped: 114</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Q54: Have you considered applying for, or have applied for Universal Credit during the current academic year?</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Q55: Has working as a supply teacher impacted negatively on your health, personal plans or family life?</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Q56: Looking ahead to academic year 2024-25 do you...</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Q59: If permanent supply posts within CEC could be established ( for example, requiring you to work within a designated cluster of schools each week for a term on a full-time or part-time basis), would such a post be of interest to you?</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103   Skipped: 46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Q62: Do you wish to leave your contact details?</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102   Skipped: 47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Q4: Is CEC the only Council for which you work as a supply teacher?</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148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a:bodyPr>
          <a:lstStyle/>
          <a:p>
            <a:r>
              <a:rPr lang="en-GB" dirty="0"/>
              <a:t>Q5: How long have you been on CEC’s supply list?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148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 Do you know what salary point you are on?</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149   Skipped: 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Q7: If you are not at the top of the Main grade scale, do you know how to access going up a salary point?</a:t>
            </a:r>
            <a:endParaRPr dirty="0"/>
          </a:p>
        </p:txBody>
      </p:sp>
      <p:sp>
        <p:nvSpPr>
          <p:cNvPr id="3" name="Title"/>
          <p:cNvSpPr>
            <a:spLocks noGrp="1"/>
          </p:cNvSpPr>
          <p:nvPr>
            <p:ph type="body" sz="quarter" idx="14"/>
          </p:nvPr>
        </p:nvSpPr>
        <p:spPr/>
        <p:txBody>
          <a:bodyPr>
            <a:normAutofit fontScale="55000" lnSpcReduction="20000"/>
          </a:bodyPr>
          <a:lstStyle/>
          <a:p>
            <a:r>
              <a:rPr lang="en-GB" dirty="0"/>
              <a:t>Answered: 114   Skipped: 35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c351b73-f53a-42cd-b291-e7ddb5104556" xsi:nil="true"/>
    <lcf76f155ced4ddcb4097134ff3c332f xmlns="b65ea2c9-9f8a-48cd-824f-c006ab56994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4785348F6CA1147B842E0B6ECC21E76" ma:contentTypeVersion="15" ma:contentTypeDescription="Create a new document." ma:contentTypeScope="" ma:versionID="6d888046b44971db3e9ee1941906790f">
  <xsd:schema xmlns:xsd="http://www.w3.org/2001/XMLSchema" xmlns:xs="http://www.w3.org/2001/XMLSchema" xmlns:p="http://schemas.microsoft.com/office/2006/metadata/properties" xmlns:ns2="b65ea2c9-9f8a-48cd-824f-c006ab569948" xmlns:ns3="9c351b73-f53a-42cd-b291-e7ddb5104556" targetNamespace="http://schemas.microsoft.com/office/2006/metadata/properties" ma:root="true" ma:fieldsID="48d9fc516009cd8a4276144730e2ddad" ns2:_="" ns3:_="">
    <xsd:import namespace="b65ea2c9-9f8a-48cd-824f-c006ab569948"/>
    <xsd:import namespace="9c351b73-f53a-42cd-b291-e7ddb510455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5ea2c9-9f8a-48cd-824f-c006ab5699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4d9e7389-cbc4-4833-8de6-b7793c30198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351b73-f53a-42cd-b291-e7ddb5104556"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fd0a8c3-15ae-43f9-9ec2-6a530e326024}" ma:internalName="TaxCatchAll" ma:showField="CatchAllData" ma:web="9c351b73-f53a-42cd-b291-e7ddb510455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B734D1-0712-4903-B255-00D1A4234B98}">
  <ds:schemaRefs>
    <ds:schemaRef ds:uri="http://schemas.microsoft.com/office/infopath/2007/PartnerControls"/>
    <ds:schemaRef ds:uri="http://purl.org/dc/dcmitype/"/>
    <ds:schemaRef ds:uri="http://purl.org/dc/terms/"/>
    <ds:schemaRef ds:uri="http://purl.org/dc/elements/1.1/"/>
    <ds:schemaRef ds:uri="http://www.w3.org/XML/1998/namespace"/>
    <ds:schemaRef ds:uri="http://schemas.microsoft.com/office/2006/metadata/properties"/>
    <ds:schemaRef ds:uri="http://schemas.openxmlformats.org/package/2006/metadata/core-properties"/>
    <ds:schemaRef ds:uri="be82245a-a8d0-4275-b381-687f383696ac"/>
    <ds:schemaRef ds:uri="http://schemas.microsoft.com/office/2006/documentManagement/types"/>
    <ds:schemaRef ds:uri="2b485a85-5069-4939-8c88-5891456b3b70"/>
  </ds:schemaRefs>
</ds:datastoreItem>
</file>

<file path=customXml/itemProps2.xml><?xml version="1.0" encoding="utf-8"?>
<ds:datastoreItem xmlns:ds="http://schemas.openxmlformats.org/officeDocument/2006/customXml" ds:itemID="{643D15D3-A80D-4A74-9AAF-E39A44DC8B78}"/>
</file>

<file path=customXml/itemProps3.xml><?xml version="1.0" encoding="utf-8"?>
<ds:datastoreItem xmlns:ds="http://schemas.openxmlformats.org/officeDocument/2006/customXml" ds:itemID="{DE8616DE-1BE8-404F-B0D0-17FABBCE68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8505</TotalTime>
  <Words>1426</Words>
  <Application>Microsoft Office PowerPoint</Application>
  <PresentationFormat>On-screen Show (16:9)</PresentationFormat>
  <Paragraphs>116</Paragraphs>
  <Slides>57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57</vt:i4>
      </vt:variant>
    </vt:vector>
  </HeadingPairs>
  <TitlesOfParts>
    <vt:vector size="63" baseType="lpstr">
      <vt:lpstr>Aptos</vt:lpstr>
      <vt:lpstr>Aptos Display</vt:lpstr>
      <vt:lpstr>Arial</vt:lpstr>
      <vt:lpstr>Helvetica Neue</vt:lpstr>
      <vt:lpstr>Data slides</vt:lpstr>
      <vt:lpstr>Office Theme</vt:lpstr>
      <vt:lpstr>PowerPoint Presentation</vt:lpstr>
      <vt:lpstr>164</vt:lpstr>
      <vt:lpstr>Q1: Are you on CEC’s supply list as you are a teacher who has…</vt:lpstr>
      <vt:lpstr>Q2: Do you have a protected characteristic under the terms of the Equality Act 2010 ( e.g. Are from BME community; are a disabled member; are pregnant)?</vt:lpstr>
      <vt:lpstr>Q3: Are you on the supply list…</vt:lpstr>
      <vt:lpstr>Q4: Is CEC the only Council for which you work as a supply teacher?</vt:lpstr>
      <vt:lpstr>Q5: How long have you been on CEC’s supply list?</vt:lpstr>
      <vt:lpstr>Q6: Do you know what salary point you are on?</vt:lpstr>
      <vt:lpstr>Q7: If you are not at the top of the Main grade scale, do you know how to access going up a salary point?</vt:lpstr>
      <vt:lpstr>Q8: For which category is your current GTCS Registration?</vt:lpstr>
      <vt:lpstr>Q9: If it is for secondary, please select your subject/ main subject</vt:lpstr>
      <vt:lpstr>Q10: Thinking about the time from the beginning of term in January 2024 to 27 March 2024, how often were you able to secure supply work?</vt:lpstr>
      <vt:lpstr>Q12: In which sector was this work ( or the majority of this work) undertaken?</vt:lpstr>
      <vt:lpstr>Q13: Thinking now about the academic year, 2023-24, so far, has the majority of your supply work been...</vt:lpstr>
      <vt:lpstr>Q14: Thinking about your supply work since August 2023, have you been satisfied your pay was calculated correctly on each occasion?</vt:lpstr>
      <vt:lpstr>Q15: If you thought it wasn’t, was the matter resolved to your satisfaction?</vt:lpstr>
      <vt:lpstr>Q16: Have you found CEC’s Teacher Booker system easy to use to obtain work?</vt:lpstr>
      <vt:lpstr>Q18: Overall how would you rate Teacher Booker? (One star being poor and 5 stars being excellent.)</vt:lpstr>
      <vt:lpstr>Q20: As part of your most common type of supply work, did you normally/ on most occasions (Please select as many as apply.)</vt:lpstr>
      <vt:lpstr>Q21: While you have been working on supply this academic year, have you sought out your own Professional Learning?</vt:lpstr>
      <vt:lpstr>Q22: If this is not your first year doing supply work, have you had annual PRD meetings?</vt:lpstr>
      <vt:lpstr>Q24: If you have been a supply teacher before August 2023, have you had to fulfil the requirements of the Professional Update scheme?</vt:lpstr>
      <vt:lpstr>Q25: If you did undertake PU, was it difficult to complete?</vt:lpstr>
      <vt:lpstr>Q27: Thinking about your experience as a supply teacher since August 2023 until now, or before that if you have not had supply work in CEC this session, in all or the vast majority of cases...</vt:lpstr>
      <vt:lpstr>Q27: Thinking about your experience as a supply teacher since August 2023 until now, or before that if you have not had supply work in CEC this session, in all or the vast majority of cases...</vt:lpstr>
      <vt:lpstr>Q27: Thinking about your experience as a supply teacher since August 2023 until now, or before that if you have not had supply work in CEC this session, in all or the vast majority of cases...</vt:lpstr>
      <vt:lpstr>Q27: Thinking about your experience as a supply teacher since August 2023 until now, or before that if you have not had supply work in CEC this session, in all or the vast majority of cases...</vt:lpstr>
      <vt:lpstr>Q28: Pupil additional support needs?</vt:lpstr>
      <vt:lpstr>Q29: Health and safety issues (e.g. fire procedures)?</vt:lpstr>
      <vt:lpstr>Q30: Log-in details for computers?</vt:lpstr>
      <vt:lpstr>Q31: The registration process?</vt:lpstr>
      <vt:lpstr>Q32: Lesson plans for the day?</vt:lpstr>
      <vt:lpstr>Q33: Schemes of work/relevant teaching materials?</vt:lpstr>
      <vt:lpstr>Q34: Where you can find resources such as pens, paper and so on?</vt:lpstr>
      <vt:lpstr>Q35: Where rooms are/ a map of the school/ a tour of the school?</vt:lpstr>
      <vt:lpstr>Q36: The staff signing-in and out process?</vt:lpstr>
      <vt:lpstr>Q37: Where to get keys for access to rooms and, if appropriate, to toilets?</vt:lpstr>
      <vt:lpstr>Q38: Key school policies, e.g, use of mobile phones, pupil toilet access?</vt:lpstr>
      <vt:lpstr>Q39: What you have to do in relation to processing claims for pay?</vt:lpstr>
      <vt:lpstr>Q40: How to access the staffroom, food and drink facilities and toilets?</vt:lpstr>
      <vt:lpstr>Q41: What to do in case of accidents/ a need for first aid?</vt:lpstr>
      <vt:lpstr>Q42: What to do in an emergency/ when in need of assistance?</vt:lpstr>
      <vt:lpstr>Q43: Current issues within the school e.g. building work, roof leak?</vt:lpstr>
      <vt:lpstr>Q44: A copy of your timetable with breaks and lunchtime indicated and, where appropriate, length of teaching periods?</vt:lpstr>
      <vt:lpstr>Q45: Pupil behaviour issues?</vt:lpstr>
      <vt:lpstr>Q46: Pupil medical needs?</vt:lpstr>
      <vt:lpstr>Q47: How often do you need to bring in or buy your own resources for teaching or to create them if you are returning to the same school the following day?</vt:lpstr>
      <vt:lpstr>Q48: Thinking about the academic year to date (or last session if you have not been on supply in CEC this session), have you experienced any verbal or physical abuse from pupils?</vt:lpstr>
      <vt:lpstr>Q49: Thinking about the academic year to date (or last session if you have not been on supply in CEC this session), have you experienced verbal abuse from pupils?</vt:lpstr>
      <vt:lpstr>Q50: If yes, was appropriate action taken?</vt:lpstr>
      <vt:lpstr>Q51: Thinking about the academic year to date (or last session if you have not been on supply in CEC this session), have you experienced physical violence from pupils?</vt:lpstr>
      <vt:lpstr>Q52: If yes</vt:lpstr>
      <vt:lpstr>Q54: Have you considered applying for, or have applied for Universal Credit during the current academic year?</vt:lpstr>
      <vt:lpstr>Q55: Has working as a supply teacher impacted negatively on your health, personal plans or family life?</vt:lpstr>
      <vt:lpstr>Q56: Looking ahead to academic year 2024-25 do you...</vt:lpstr>
      <vt:lpstr>Q59: If permanent supply posts within CEC could be established ( for example, requiring you to work within a designated cluster of schools each week for a term on a full-time or part-time basis), would such a post be of interest to you?</vt:lpstr>
      <vt:lpstr>Q62: Do you wish to leave your 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Marni Kelly (Edinburgh LA)</dc:creator>
  <cp:lastModifiedBy>Marni Kelly (Edinburgh LA)</cp:lastModifiedBy>
  <cp:revision>2</cp:revision>
  <dcterms:modified xsi:type="dcterms:W3CDTF">2024-11-04T16:11:35Z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0x01010014785348F6CA1147B842E0B6ECC21E76</vt:lpwstr>
  </property>
</Properties>
</file>